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2A3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2A3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32A3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67405" y="747137"/>
            <a:ext cx="9495589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32A3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6916" y="2971494"/>
            <a:ext cx="13436567" cy="3773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8183880"/>
            <a:chOff x="0" y="0"/>
            <a:chExt cx="14630400" cy="8183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36" cy="5032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63235"/>
              <a:ext cx="14630336" cy="31204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29923" y="5216886"/>
            <a:ext cx="1168400" cy="310515"/>
          </a:xfrm>
          <a:prstGeom prst="rect">
            <a:avLst/>
          </a:prstGeom>
          <a:solidFill>
            <a:srgbClr val="3B9AE6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700" spc="90" b="1">
                <a:solidFill>
                  <a:srgbClr val="E8F7FB"/>
                </a:solidFill>
                <a:latin typeface="Arial"/>
                <a:cs typeface="Arial"/>
              </a:rPr>
              <a:t>WeFunder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329" y="6670963"/>
            <a:ext cx="1160780" cy="208915"/>
          </a:xfrm>
          <a:prstGeom prst="rect">
            <a:avLst/>
          </a:prstGeom>
          <a:solidFill>
            <a:srgbClr val="2B6799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200" spc="50">
                <a:solidFill>
                  <a:srgbClr val="E8F7FB"/>
                </a:solidFill>
                <a:latin typeface="Arial"/>
                <a:cs typeface="Arial"/>
              </a:rPr>
              <a:t>STARTENGINE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76369" y="6717848"/>
            <a:ext cx="118618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50">
                <a:solidFill>
                  <a:srgbClr val="90BADF"/>
                </a:solidFill>
                <a:latin typeface="Arial"/>
                <a:cs typeface="Arial"/>
              </a:rPr>
              <a:t>STARTENGINE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077" y="1973353"/>
            <a:ext cx="2275490" cy="23097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5058" y="1958058"/>
            <a:ext cx="2290762" cy="23250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1855" y="2095726"/>
            <a:ext cx="2336577" cy="21873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8969" y="516415"/>
            <a:ext cx="11271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175" b="1">
                <a:solidFill>
                  <a:srgbClr val="3470A7"/>
                </a:solidFill>
                <a:latin typeface="Arial"/>
                <a:cs typeface="Arial"/>
              </a:rPr>
              <a:t>WEFUNDER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10"/>
              </a:spcBef>
            </a:pPr>
            <a:r>
              <a:rPr dirty="0" spc="110"/>
              <a:t>We've</a:t>
            </a:r>
            <a:r>
              <a:rPr dirty="0" spc="229"/>
              <a:t> </a:t>
            </a:r>
            <a:r>
              <a:rPr dirty="0" spc="90"/>
              <a:t>recruited</a:t>
            </a:r>
            <a:r>
              <a:rPr dirty="0" spc="229"/>
              <a:t> </a:t>
            </a:r>
            <a:r>
              <a:rPr dirty="0" spc="120"/>
              <a:t>about</a:t>
            </a:r>
            <a:r>
              <a:rPr dirty="0" spc="229"/>
              <a:t> </a:t>
            </a:r>
            <a:r>
              <a:rPr dirty="0" spc="65"/>
              <a:t>a</a:t>
            </a:r>
            <a:r>
              <a:rPr dirty="0" spc="110"/>
              <a:t> </a:t>
            </a:r>
            <a:r>
              <a:rPr dirty="0" spc="100"/>
              <a:t>million</a:t>
            </a:r>
            <a:r>
              <a:rPr dirty="0" spc="140"/>
              <a:t> </a:t>
            </a:r>
            <a:r>
              <a:rPr dirty="0" spc="125"/>
              <a:t>new</a:t>
            </a:r>
            <a:r>
              <a:rPr dirty="0" spc="150"/>
              <a:t> </a:t>
            </a:r>
            <a:r>
              <a:rPr dirty="0" spc="114"/>
              <a:t>angel</a:t>
            </a:r>
            <a:r>
              <a:rPr dirty="0" spc="105"/>
              <a:t> </a:t>
            </a:r>
            <a:r>
              <a:rPr dirty="0" spc="50"/>
              <a:t>investors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2793" y="4826189"/>
            <a:ext cx="3597910" cy="195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810">
              <a:lnSpc>
                <a:spcPct val="124000"/>
              </a:lnSpc>
              <a:spcBef>
                <a:spcPts val="95"/>
              </a:spcBef>
            </a:pP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"Being</a:t>
            </a:r>
            <a:r>
              <a:rPr dirty="0" sz="1700" spc="5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a</a:t>
            </a:r>
            <a:r>
              <a:rPr dirty="0" sz="1700" spc="5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shareholder</a:t>
            </a:r>
            <a:r>
              <a:rPr dirty="0" sz="1700" spc="25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of</a:t>
            </a:r>
            <a:r>
              <a:rPr dirty="0" sz="1700" spc="22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232A38"/>
                </a:solidFill>
                <a:latin typeface="Arial"/>
                <a:cs typeface="Arial"/>
              </a:rPr>
              <a:t>Modern </a:t>
            </a:r>
            <a:r>
              <a:rPr dirty="0" sz="1700" spc="-459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Times 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has </a:t>
            </a: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changed </a:t>
            </a:r>
            <a:r>
              <a:rPr dirty="0" sz="1700" spc="195">
                <a:solidFill>
                  <a:srgbClr val="232A38"/>
                </a:solidFill>
                <a:latin typeface="Arial"/>
                <a:cs typeface="Arial"/>
              </a:rPr>
              <a:t>my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entire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relationship </a:t>
            </a:r>
            <a:r>
              <a:rPr dirty="0" sz="1700" spc="190">
                <a:solidFill>
                  <a:srgbClr val="232A38"/>
                </a:solidFill>
                <a:latin typeface="Arial"/>
                <a:cs typeface="Arial"/>
              </a:rPr>
              <a:t>with </a:t>
            </a:r>
            <a:r>
              <a:rPr dirty="0" sz="1700" spc="295">
                <a:solidFill>
                  <a:srgbClr val="232A38"/>
                </a:solidFill>
                <a:latin typeface="Arial"/>
                <a:cs typeface="Arial"/>
              </a:rPr>
              <a:t>my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favorite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brewery</a:t>
            </a:r>
            <a:r>
              <a:rPr dirty="0" sz="1700" spc="125">
                <a:solidFill>
                  <a:srgbClr val="111518"/>
                </a:solidFill>
                <a:latin typeface="Arial"/>
                <a:cs typeface="Arial"/>
              </a:rPr>
              <a:t>.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Buying </a:t>
            </a: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Modern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Times 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beer 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at </a:t>
            </a:r>
            <a:r>
              <a:rPr dirty="0" sz="1700" spc="120">
                <a:solidFill>
                  <a:srgbClr val="232A38"/>
                </a:solidFill>
                <a:latin typeface="Arial"/>
                <a:cs typeface="Arial"/>
              </a:rPr>
              <a:t>the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grocery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store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brings </a:t>
            </a:r>
            <a:r>
              <a:rPr dirty="0" sz="1700" spc="-459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225">
                <a:solidFill>
                  <a:srgbClr val="232A38"/>
                </a:solidFill>
                <a:latin typeface="Arial"/>
                <a:cs typeface="Arial"/>
              </a:rPr>
              <a:t>me</a:t>
            </a:r>
            <a:r>
              <a:rPr dirty="0" sz="1700" spc="-5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70">
                <a:solidFill>
                  <a:srgbClr val="232A38"/>
                </a:solidFill>
                <a:latin typeface="Arial"/>
                <a:cs typeface="Arial"/>
              </a:rPr>
              <a:t>so</a:t>
            </a:r>
            <a:r>
              <a:rPr dirty="0" sz="1700" spc="-3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232A38"/>
                </a:solidFill>
                <a:latin typeface="Arial"/>
                <a:cs typeface="Arial"/>
              </a:rPr>
              <a:t>much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232A38"/>
                </a:solidFill>
                <a:latin typeface="Arial"/>
                <a:cs typeface="Arial"/>
              </a:rPr>
              <a:t>joy.</a:t>
            </a:r>
            <a:r>
              <a:rPr dirty="0" sz="1700" spc="60">
                <a:solidFill>
                  <a:srgbClr val="41444B"/>
                </a:solidFill>
                <a:latin typeface="Arial"/>
                <a:cs typeface="Arial"/>
              </a:rPr>
              <a:t>"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2269" y="4826189"/>
            <a:ext cx="3855085" cy="1953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240" marR="5080" indent="-3175">
              <a:lnSpc>
                <a:spcPct val="124000"/>
              </a:lnSpc>
              <a:spcBef>
                <a:spcPts val="95"/>
              </a:spcBef>
            </a:pP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"My</a:t>
            </a: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232A38"/>
                </a:solidFill>
                <a:latin typeface="Arial"/>
                <a:cs typeface="Arial"/>
              </a:rPr>
              <a:t>dog</a:t>
            </a:r>
            <a:r>
              <a:rPr dirty="0" sz="1700" spc="19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Scooby</a:t>
            </a:r>
            <a:r>
              <a:rPr dirty="0" sz="1700" spc="23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just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232A38"/>
                </a:solidFill>
                <a:latin typeface="Arial"/>
                <a:cs typeface="Arial"/>
              </a:rPr>
              <a:t>passed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away </a:t>
            </a:r>
            <a:r>
              <a:rPr dirty="0" sz="1700" spc="-45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due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to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Lymphoma,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so </a:t>
            </a:r>
            <a:r>
              <a:rPr dirty="0" sz="1700" spc="70">
                <a:solidFill>
                  <a:srgbClr val="232A38"/>
                </a:solidFill>
                <a:latin typeface="Arial"/>
                <a:cs typeface="Arial"/>
              </a:rPr>
              <a:t>I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wanted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to </a:t>
            </a:r>
            <a:r>
              <a:rPr dirty="0" sz="1700" spc="-459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do</a:t>
            </a:r>
            <a:r>
              <a:rPr dirty="0" sz="1700" spc="19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232A38"/>
                </a:solidFill>
                <a:latin typeface="Arial"/>
                <a:cs typeface="Arial"/>
              </a:rPr>
              <a:t>something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even</a:t>
            </a:r>
            <a:r>
              <a:rPr dirty="0" sz="1700" spc="50">
                <a:solidFill>
                  <a:srgbClr val="232A38"/>
                </a:solidFill>
                <a:latin typeface="Arial"/>
                <a:cs typeface="Arial"/>
              </a:rPr>
              <a:t> if</a:t>
            </a:r>
            <a:r>
              <a:rPr dirty="0" sz="1700" spc="24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232A38"/>
                </a:solidFill>
                <a:latin typeface="Arial"/>
                <a:cs typeface="Arial"/>
              </a:rPr>
              <a:t>it</a:t>
            </a:r>
            <a:r>
              <a:rPr dirty="0" sz="1700" spc="35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was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only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a </a:t>
            </a:r>
            <a:r>
              <a:rPr dirty="0" sz="1700" spc="-459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tiny </a:t>
            </a: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little </a:t>
            </a:r>
            <a:r>
              <a:rPr dirty="0" sz="1700" spc="195">
                <a:solidFill>
                  <a:srgbClr val="232A38"/>
                </a:solidFill>
                <a:latin typeface="Arial"/>
                <a:cs typeface="Arial"/>
              </a:rPr>
              <a:t>bit </a:t>
            </a:r>
            <a:r>
              <a:rPr dirty="0" sz="1700" spc="229">
                <a:solidFill>
                  <a:srgbClr val="232A38"/>
                </a:solidFill>
                <a:latin typeface="Arial"/>
                <a:cs typeface="Arial"/>
              </a:rPr>
              <a:t>to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help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develop </a:t>
            </a: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 treatment</a:t>
            </a:r>
            <a:r>
              <a:rPr dirty="0" sz="1700" spc="22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to</a:t>
            </a:r>
            <a:r>
              <a:rPr dirty="0" sz="1700" spc="19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cure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232A38"/>
                </a:solidFill>
                <a:latin typeface="Arial"/>
                <a:cs typeface="Arial"/>
              </a:rPr>
              <a:t>Lymphoma</a:t>
            </a: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in </a:t>
            </a:r>
            <a:r>
              <a:rPr dirty="0" sz="1700" spc="10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dogs</a:t>
            </a:r>
            <a:r>
              <a:rPr dirty="0" sz="1700" spc="114">
                <a:solidFill>
                  <a:srgbClr val="41444B"/>
                </a:solidFill>
                <a:latin typeface="Arial"/>
                <a:cs typeface="Arial"/>
              </a:rPr>
              <a:t>.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"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65073" y="4826189"/>
            <a:ext cx="3850004" cy="2602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 marR="292100" indent="-3810">
              <a:lnSpc>
                <a:spcPct val="124000"/>
              </a:lnSpc>
              <a:spcBef>
                <a:spcPts val="95"/>
              </a:spcBef>
            </a:pPr>
            <a:r>
              <a:rPr dirty="0" sz="1700" spc="20">
                <a:solidFill>
                  <a:srgbClr val="232A38"/>
                </a:solidFill>
                <a:latin typeface="Arial"/>
                <a:cs typeface="Arial"/>
              </a:rPr>
              <a:t>"I</a:t>
            </a:r>
            <a:r>
              <a:rPr dirty="0" sz="1700" spc="2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have </a:t>
            </a:r>
            <a:r>
              <a:rPr dirty="0" sz="1700" spc="175">
                <a:solidFill>
                  <a:srgbClr val="232A38"/>
                </a:solidFill>
                <a:latin typeface="Arial"/>
                <a:cs typeface="Arial"/>
              </a:rPr>
              <a:t>known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Stephanie 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for </a:t>
            </a:r>
            <a:r>
              <a:rPr dirty="0" sz="1700" spc="5">
                <a:solidFill>
                  <a:srgbClr val="232A38"/>
                </a:solidFill>
                <a:latin typeface="Arial"/>
                <a:cs typeface="Arial"/>
              </a:rPr>
              <a:t>15 </a:t>
            </a:r>
            <a:r>
              <a:rPr dirty="0" sz="1700" spc="1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y</a:t>
            </a:r>
            <a:r>
              <a:rPr dirty="0" sz="1700" spc="5">
                <a:solidFill>
                  <a:srgbClr val="232A38"/>
                </a:solidFill>
                <a:latin typeface="Arial"/>
                <a:cs typeface="Arial"/>
              </a:rPr>
              <a:t>ea</a:t>
            </a:r>
            <a:r>
              <a:rPr dirty="0" sz="1700" spc="5">
                <a:solidFill>
                  <a:srgbClr val="232A38"/>
                </a:solidFill>
                <a:latin typeface="Arial"/>
                <a:cs typeface="Arial"/>
              </a:rPr>
              <a:t>r</a:t>
            </a:r>
            <a:r>
              <a:rPr dirty="0" sz="1700" spc="-18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5">
                <a:solidFill>
                  <a:srgbClr val="232A38"/>
                </a:solidFill>
                <a:latin typeface="Arial"/>
                <a:cs typeface="Arial"/>
              </a:rPr>
              <a:t>s</a:t>
            </a:r>
            <a:r>
              <a:rPr dirty="0" sz="1700" spc="40">
                <a:solidFill>
                  <a:srgbClr val="41444B"/>
                </a:solidFill>
                <a:latin typeface="Arial"/>
                <a:cs typeface="Arial"/>
              </a:rPr>
              <a:t>.</a:t>
            </a:r>
            <a:r>
              <a:rPr dirty="0" sz="1700" spc="50">
                <a:solidFill>
                  <a:srgbClr val="41444B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Sh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e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25">
                <a:solidFill>
                  <a:srgbClr val="232A38"/>
                </a:solidFill>
                <a:latin typeface="Arial"/>
                <a:cs typeface="Arial"/>
              </a:rPr>
              <a:t>i</a:t>
            </a:r>
            <a:r>
              <a:rPr dirty="0" sz="1700" spc="75">
                <a:solidFill>
                  <a:srgbClr val="232A38"/>
                </a:solidFill>
                <a:latin typeface="Arial"/>
                <a:cs typeface="Arial"/>
              </a:rPr>
              <a:t>s</a:t>
            </a:r>
            <a:r>
              <a:rPr dirty="0" sz="1700" spc="10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232A38"/>
                </a:solidFill>
                <a:latin typeface="Arial"/>
                <a:cs typeface="Arial"/>
              </a:rPr>
              <a:t>on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-19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232A38"/>
                </a:solidFill>
                <a:latin typeface="Arial"/>
                <a:cs typeface="Arial"/>
              </a:rPr>
              <a:t>o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-18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232A38"/>
                </a:solidFill>
                <a:latin typeface="Arial"/>
                <a:cs typeface="Arial"/>
              </a:rPr>
              <a:t>th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-12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232A38"/>
                </a:solidFill>
                <a:latin typeface="Arial"/>
                <a:cs typeface="Arial"/>
              </a:rPr>
              <a:t>k</a:t>
            </a:r>
            <a:r>
              <a:rPr dirty="0" sz="1700" spc="25">
                <a:solidFill>
                  <a:srgbClr val="232A38"/>
                </a:solidFill>
                <a:latin typeface="Arial"/>
                <a:cs typeface="Arial"/>
              </a:rPr>
              <a:t>i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n</a:t>
            </a:r>
            <a:r>
              <a:rPr dirty="0" sz="1700" spc="-30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85">
                <a:solidFill>
                  <a:srgbClr val="232A38"/>
                </a:solidFill>
                <a:latin typeface="Arial"/>
                <a:cs typeface="Arial"/>
              </a:rPr>
              <a:t>d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e</a:t>
            </a:r>
            <a:r>
              <a:rPr dirty="0" sz="1700" spc="35">
                <a:solidFill>
                  <a:srgbClr val="232A38"/>
                </a:solidFill>
                <a:latin typeface="Arial"/>
                <a:cs typeface="Arial"/>
              </a:rPr>
              <a:t>s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t</a:t>
            </a:r>
            <a:r>
              <a:rPr dirty="0" sz="1700" spc="15">
                <a:solidFill>
                  <a:srgbClr val="41444B"/>
                </a:solidFill>
                <a:latin typeface="Arial"/>
                <a:cs typeface="Arial"/>
              </a:rPr>
              <a:t>, 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hardest</a:t>
            </a:r>
            <a:r>
              <a:rPr dirty="0" sz="1700" spc="19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232A38"/>
                </a:solidFill>
                <a:latin typeface="Arial"/>
                <a:cs typeface="Arial"/>
              </a:rPr>
              <a:t>working</a:t>
            </a:r>
            <a:r>
              <a:rPr dirty="0" sz="1700" spc="150">
                <a:solidFill>
                  <a:srgbClr val="41444B"/>
                </a:solidFill>
                <a:latin typeface="Arial"/>
                <a:cs typeface="Arial"/>
              </a:rPr>
              <a:t>,</a:t>
            </a:r>
            <a:r>
              <a:rPr dirty="0" sz="1700" spc="20">
                <a:solidFill>
                  <a:srgbClr val="41444B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and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232A38"/>
                </a:solidFill>
                <a:latin typeface="Arial"/>
                <a:cs typeface="Arial"/>
              </a:rPr>
              <a:t>most</a:t>
            </a:r>
            <a:endParaRPr sz="1700">
              <a:latin typeface="Arial"/>
              <a:cs typeface="Arial"/>
            </a:endParaRPr>
          </a:p>
          <a:p>
            <a:pPr marL="15875" marR="5080">
              <a:lnSpc>
                <a:spcPct val="124000"/>
              </a:lnSpc>
              <a:spcBef>
                <a:spcPts val="60"/>
              </a:spcBef>
            </a:pP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passionate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individuals 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I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have 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ever </a:t>
            </a:r>
            <a:r>
              <a:rPr dirty="0" sz="1700" spc="114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232A38"/>
                </a:solidFill>
                <a:latin typeface="Arial"/>
                <a:cs typeface="Arial"/>
              </a:rPr>
              <a:t>met.</a:t>
            </a:r>
            <a:r>
              <a:rPr dirty="0" sz="1700" spc="-3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She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232A38"/>
                </a:solidFill>
                <a:latin typeface="Arial"/>
                <a:cs typeface="Arial"/>
              </a:rPr>
              <a:t>is</a:t>
            </a:r>
            <a:r>
              <a:rPr dirty="0" sz="1700" spc="11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such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232A38"/>
                </a:solidFill>
                <a:latin typeface="Arial"/>
                <a:cs typeface="Arial"/>
              </a:rPr>
              <a:t>a</a:t>
            </a:r>
            <a:r>
              <a:rPr dirty="0" sz="1700" spc="6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driven</a:t>
            </a:r>
            <a:r>
              <a:rPr dirty="0" sz="1700" spc="8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person.</a:t>
            </a:r>
            <a:r>
              <a:rPr dirty="0" sz="1700" spc="40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232A38"/>
                </a:solidFill>
                <a:latin typeface="Arial"/>
                <a:cs typeface="Arial"/>
              </a:rPr>
              <a:t>I </a:t>
            </a:r>
            <a:r>
              <a:rPr dirty="0" sz="1700" spc="-45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232A38"/>
                </a:solidFill>
                <a:latin typeface="Arial"/>
                <a:cs typeface="Arial"/>
              </a:rPr>
              <a:t>have </a:t>
            </a:r>
            <a:r>
              <a:rPr dirty="0" sz="1700" spc="100">
                <a:solidFill>
                  <a:srgbClr val="232A38"/>
                </a:solidFill>
                <a:latin typeface="Arial"/>
                <a:cs typeface="Arial"/>
              </a:rPr>
              <a:t>no </a:t>
            </a:r>
            <a:r>
              <a:rPr dirty="0" sz="1700" spc="190">
                <a:solidFill>
                  <a:srgbClr val="232A38"/>
                </a:solidFill>
                <a:latin typeface="Arial"/>
                <a:cs typeface="Arial"/>
              </a:rPr>
              <a:t>doubt </a:t>
            </a:r>
            <a:r>
              <a:rPr dirty="0" sz="1700" spc="160">
                <a:solidFill>
                  <a:srgbClr val="232A38"/>
                </a:solidFill>
                <a:latin typeface="Arial"/>
                <a:cs typeface="Arial"/>
              </a:rPr>
              <a:t>that </a:t>
            </a:r>
            <a:r>
              <a:rPr dirty="0" sz="1700" spc="204">
                <a:solidFill>
                  <a:srgbClr val="232A38"/>
                </a:solidFill>
                <a:latin typeface="Arial"/>
                <a:cs typeface="Arial"/>
              </a:rPr>
              <a:t>any </a:t>
            </a:r>
            <a:r>
              <a:rPr dirty="0" sz="1700" spc="130">
                <a:solidFill>
                  <a:srgbClr val="232A38"/>
                </a:solidFill>
                <a:latin typeface="Arial"/>
                <a:cs typeface="Arial"/>
              </a:rPr>
              <a:t>venture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she </a:t>
            </a:r>
            <a:r>
              <a:rPr dirty="0" sz="1700" spc="125">
                <a:solidFill>
                  <a:srgbClr val="232A38"/>
                </a:solidFill>
                <a:latin typeface="Arial"/>
                <a:cs typeface="Arial"/>
              </a:rPr>
              <a:t>embarks </a:t>
            </a:r>
            <a:r>
              <a:rPr dirty="0" sz="1700" spc="185">
                <a:solidFill>
                  <a:srgbClr val="232A38"/>
                </a:solidFill>
                <a:latin typeface="Arial"/>
                <a:cs typeface="Arial"/>
              </a:rPr>
              <a:t>upon </a:t>
            </a:r>
            <a:r>
              <a:rPr dirty="0" sz="1700" spc="135">
                <a:solidFill>
                  <a:srgbClr val="232A38"/>
                </a:solidFill>
                <a:latin typeface="Arial"/>
                <a:cs typeface="Arial"/>
              </a:rPr>
              <a:t>will </a:t>
            </a:r>
            <a:r>
              <a:rPr dirty="0" sz="1700" spc="225">
                <a:solidFill>
                  <a:srgbClr val="232A38"/>
                </a:solidFill>
                <a:latin typeface="Arial"/>
                <a:cs typeface="Arial"/>
              </a:rPr>
              <a:t>be </a:t>
            </a:r>
            <a:r>
              <a:rPr dirty="0" sz="1700" spc="140">
                <a:solidFill>
                  <a:srgbClr val="232A38"/>
                </a:solidFill>
                <a:latin typeface="Arial"/>
                <a:cs typeface="Arial"/>
              </a:rPr>
              <a:t>wildly </a:t>
            </a:r>
            <a:r>
              <a:rPr dirty="0" sz="1700" spc="145">
                <a:solidFill>
                  <a:srgbClr val="232A38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232A38"/>
                </a:solidFill>
                <a:latin typeface="Arial"/>
                <a:cs typeface="Arial"/>
              </a:rPr>
              <a:t>successful."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359" y="3411220"/>
            <a:ext cx="1695164" cy="10401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4897" y="3717149"/>
            <a:ext cx="1802066" cy="33652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69186" y="2761122"/>
            <a:ext cx="0" cy="3289300"/>
          </a:xfrm>
          <a:custGeom>
            <a:avLst/>
            <a:gdLst/>
            <a:ahLst/>
            <a:cxnLst/>
            <a:rect l="l" t="t" r="r" b="b"/>
            <a:pathLst>
              <a:path w="0" h="3289300">
                <a:moveTo>
                  <a:pt x="0" y="3288736"/>
                </a:moveTo>
                <a:lnTo>
                  <a:pt x="0" y="0"/>
                </a:lnTo>
              </a:path>
            </a:pathLst>
          </a:custGeom>
          <a:ln w="76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61550" y="2761122"/>
            <a:ext cx="3100705" cy="3289300"/>
          </a:xfrm>
          <a:custGeom>
            <a:avLst/>
            <a:gdLst/>
            <a:ahLst/>
            <a:cxnLst/>
            <a:rect l="l" t="t" r="r" b="b"/>
            <a:pathLst>
              <a:path w="3100704" h="3289300">
                <a:moveTo>
                  <a:pt x="3084892" y="3288736"/>
                </a:moveTo>
                <a:lnTo>
                  <a:pt x="3084892" y="0"/>
                </a:lnTo>
              </a:path>
              <a:path w="3100704" h="3289300">
                <a:moveTo>
                  <a:pt x="0" y="15296"/>
                </a:moveTo>
                <a:lnTo>
                  <a:pt x="3100164" y="15296"/>
                </a:lnTo>
              </a:path>
            </a:pathLst>
          </a:custGeom>
          <a:ln w="76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12993" y="3579482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5" h="0">
                <a:moveTo>
                  <a:pt x="0" y="0"/>
                </a:moveTo>
                <a:lnTo>
                  <a:pt x="710136" y="0"/>
                </a:lnTo>
              </a:path>
            </a:pathLst>
          </a:custGeom>
          <a:ln w="611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53914" y="6034562"/>
            <a:ext cx="3100705" cy="0"/>
          </a:xfrm>
          <a:custGeom>
            <a:avLst/>
            <a:gdLst/>
            <a:ahLst/>
            <a:cxnLst/>
            <a:rect l="l" t="t" r="r" b="b"/>
            <a:pathLst>
              <a:path w="3100704" h="0">
                <a:moveTo>
                  <a:pt x="0" y="0"/>
                </a:moveTo>
                <a:lnTo>
                  <a:pt x="3100164" y="0"/>
                </a:lnTo>
              </a:path>
            </a:pathLst>
          </a:custGeom>
          <a:ln w="76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3353" y="501119"/>
            <a:ext cx="11271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175">
                <a:solidFill>
                  <a:srgbClr val="336EA5"/>
                </a:solidFill>
                <a:latin typeface="Arial"/>
                <a:cs typeface="Arial"/>
              </a:rPr>
              <a:t>WEFUNDER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93890" y="861859"/>
            <a:ext cx="9029700" cy="1188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23010">
              <a:lnSpc>
                <a:spcPct val="136200"/>
              </a:lnSpc>
              <a:spcBef>
                <a:spcPts val="95"/>
              </a:spcBef>
            </a:pPr>
            <a:r>
              <a:rPr dirty="0" sz="2800" spc="165">
                <a:solidFill>
                  <a:srgbClr val="1A2333"/>
                </a:solidFill>
                <a:latin typeface="Arial"/>
                <a:cs typeface="Arial"/>
              </a:rPr>
              <a:t>Over </a:t>
            </a:r>
            <a:r>
              <a:rPr dirty="0" sz="2800" spc="170">
                <a:solidFill>
                  <a:srgbClr val="E6675E"/>
                </a:solidFill>
                <a:latin typeface="Arial"/>
                <a:cs typeface="Arial"/>
              </a:rPr>
              <a:t>$5 </a:t>
            </a:r>
            <a:r>
              <a:rPr dirty="0" sz="2800" spc="240">
                <a:solidFill>
                  <a:srgbClr val="E6675E"/>
                </a:solidFill>
                <a:latin typeface="Arial"/>
                <a:cs typeface="Arial"/>
              </a:rPr>
              <a:t>billion </a:t>
            </a:r>
            <a:r>
              <a:rPr dirty="0" sz="2800" spc="90">
                <a:solidFill>
                  <a:srgbClr val="1A2333"/>
                </a:solidFill>
                <a:latin typeface="Arial"/>
                <a:cs typeface="Arial"/>
              </a:rPr>
              <a:t>has </a:t>
            </a:r>
            <a:r>
              <a:rPr dirty="0" sz="2800" spc="215">
                <a:solidFill>
                  <a:srgbClr val="1A2333"/>
                </a:solidFill>
                <a:latin typeface="Arial"/>
                <a:cs typeface="Arial"/>
              </a:rPr>
              <a:t>been </a:t>
            </a:r>
            <a:r>
              <a:rPr dirty="0" sz="2800" spc="180">
                <a:solidFill>
                  <a:srgbClr val="1A2333"/>
                </a:solidFill>
                <a:latin typeface="Arial"/>
                <a:cs typeface="Arial"/>
              </a:rPr>
              <a:t>invested </a:t>
            </a:r>
            <a:r>
              <a:rPr dirty="0" sz="2800" spc="150">
                <a:solidFill>
                  <a:srgbClr val="1A2333"/>
                </a:solidFill>
                <a:latin typeface="Arial"/>
                <a:cs typeface="Arial"/>
              </a:rPr>
              <a:t>in </a:t>
            </a:r>
            <a:r>
              <a:rPr dirty="0" sz="2800" spc="15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200">
                <a:solidFill>
                  <a:srgbClr val="1A2333"/>
                </a:solidFill>
                <a:latin typeface="Arial"/>
                <a:cs typeface="Arial"/>
              </a:rPr>
              <a:t>startups</a:t>
            </a:r>
            <a:r>
              <a:rPr dirty="0" sz="2800" spc="19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200">
                <a:solidFill>
                  <a:srgbClr val="1A2333"/>
                </a:solidFill>
                <a:latin typeface="Arial"/>
                <a:cs typeface="Arial"/>
              </a:rPr>
              <a:t>after</a:t>
            </a:r>
            <a:r>
              <a:rPr dirty="0" sz="2800" spc="28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195">
                <a:solidFill>
                  <a:srgbClr val="1A2333"/>
                </a:solidFill>
                <a:latin typeface="Arial"/>
                <a:cs typeface="Arial"/>
              </a:rPr>
              <a:t>they</a:t>
            </a:r>
            <a:r>
              <a:rPr dirty="0" sz="2800" spc="31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165">
                <a:solidFill>
                  <a:srgbClr val="1A2333"/>
                </a:solidFill>
                <a:latin typeface="Arial"/>
                <a:cs typeface="Arial"/>
              </a:rPr>
              <a:t>were</a:t>
            </a:r>
            <a:r>
              <a:rPr dirty="0" sz="2800" spc="21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175">
                <a:solidFill>
                  <a:srgbClr val="1A2333"/>
                </a:solidFill>
                <a:latin typeface="Arial"/>
                <a:cs typeface="Arial"/>
              </a:rPr>
              <a:t>first</a:t>
            </a:r>
            <a:r>
              <a:rPr dirty="0" sz="2800" spc="29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240">
                <a:solidFill>
                  <a:srgbClr val="1A2333"/>
                </a:solidFill>
                <a:latin typeface="Arial"/>
                <a:cs typeface="Arial"/>
              </a:rPr>
              <a:t>funded</a:t>
            </a:r>
            <a:r>
              <a:rPr dirty="0" sz="2800" spc="19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265">
                <a:solidFill>
                  <a:srgbClr val="1A2333"/>
                </a:solidFill>
                <a:latin typeface="Arial"/>
                <a:cs typeface="Arial"/>
              </a:rPr>
              <a:t>on</a:t>
            </a:r>
            <a:r>
              <a:rPr dirty="0" sz="2800" spc="7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2800" spc="195">
                <a:solidFill>
                  <a:srgbClr val="1A2333"/>
                </a:solidFill>
                <a:latin typeface="Arial"/>
                <a:cs typeface="Arial"/>
              </a:rPr>
              <a:t>Wefunder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674" y="2776418"/>
            <a:ext cx="3077845" cy="3265804"/>
          </a:xfrm>
          <a:prstGeom prst="rect">
            <a:avLst/>
          </a:prstGeom>
          <a:ln w="763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443865" marR="438150" indent="-15240">
              <a:lnSpc>
                <a:spcPts val="1870"/>
              </a:lnSpc>
            </a:pPr>
            <a:r>
              <a:rPr dirty="0" sz="1700" spc="160">
                <a:solidFill>
                  <a:srgbClr val="1A2333"/>
                </a:solidFill>
                <a:latin typeface="Arial"/>
                <a:cs typeface="Arial"/>
              </a:rPr>
              <a:t>Award-winning </a:t>
            </a:r>
            <a:r>
              <a:rPr dirty="0" sz="1700" spc="16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1A2333"/>
                </a:solidFill>
                <a:latin typeface="Arial"/>
                <a:cs typeface="Arial"/>
              </a:rPr>
              <a:t>brewery</a:t>
            </a:r>
            <a:r>
              <a:rPr dirty="0" sz="1700" spc="9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204">
                <a:solidFill>
                  <a:srgbClr val="1A2333"/>
                </a:solidFill>
                <a:latin typeface="Arial"/>
                <a:cs typeface="Arial"/>
              </a:rPr>
              <a:t>with</a:t>
            </a:r>
            <a:r>
              <a:rPr dirty="0" sz="1700" spc="2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85">
                <a:solidFill>
                  <a:srgbClr val="1A2333"/>
                </a:solidFill>
                <a:latin typeface="Arial"/>
                <a:cs typeface="Arial"/>
              </a:rPr>
              <a:t>$30M </a:t>
            </a:r>
            <a:r>
              <a:rPr dirty="0" sz="1700" spc="-45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1A2333"/>
                </a:solidFill>
                <a:latin typeface="Arial"/>
                <a:cs typeface="Arial"/>
              </a:rPr>
              <a:t>in </a:t>
            </a:r>
            <a:r>
              <a:rPr dirty="0" sz="1700" spc="105">
                <a:solidFill>
                  <a:srgbClr val="1A2333"/>
                </a:solidFill>
                <a:latin typeface="Arial"/>
                <a:cs typeface="Arial"/>
              </a:rPr>
              <a:t>revenues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2124" y="3598647"/>
            <a:ext cx="2235200" cy="584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019175" algn="l"/>
              </a:tabLst>
            </a:pPr>
            <a:r>
              <a:rPr dirty="0" sz="3650" spc="220" i="1">
                <a:solidFill>
                  <a:srgbClr val="010105"/>
                </a:solidFill>
                <a:latin typeface="Times New Roman"/>
                <a:cs typeface="Times New Roman"/>
              </a:rPr>
              <a:t>et</a:t>
            </a:r>
            <a:r>
              <a:rPr dirty="0" sz="3650" spc="310" i="1">
                <a:solidFill>
                  <a:srgbClr val="010105"/>
                </a:solidFill>
                <a:latin typeface="Times New Roman"/>
                <a:cs typeface="Times New Roman"/>
              </a:rPr>
              <a:t>a</a:t>
            </a:r>
            <a:r>
              <a:rPr dirty="0" sz="3650" i="1">
                <a:solidFill>
                  <a:srgbClr val="010105"/>
                </a:solidFill>
                <a:latin typeface="Times New Roman"/>
                <a:cs typeface="Times New Roman"/>
              </a:rPr>
              <a:t>	</a:t>
            </a:r>
            <a:r>
              <a:rPr dirty="0" sz="3450" spc="-15">
                <a:solidFill>
                  <a:srgbClr val="010105"/>
                </a:solidFill>
                <a:latin typeface="Times New Roman"/>
                <a:cs typeface="Times New Roman"/>
              </a:rPr>
              <a:t>i</a:t>
            </a:r>
            <a:r>
              <a:rPr dirty="0" sz="3450" spc="295">
                <a:solidFill>
                  <a:srgbClr val="6782AF"/>
                </a:solidFill>
                <a:latin typeface="Times New Roman"/>
                <a:cs typeface="Times New Roman"/>
              </a:rPr>
              <a:t>o</a:t>
            </a:r>
            <a:r>
              <a:rPr dirty="0" sz="3450" spc="229">
                <a:solidFill>
                  <a:srgbClr val="010105"/>
                </a:solidFill>
                <a:latin typeface="Times New Roman"/>
                <a:cs typeface="Times New Roman"/>
              </a:rPr>
              <a:t>nics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8758" y="4803243"/>
            <a:ext cx="2049780" cy="7600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R="5080">
              <a:lnSpc>
                <a:spcPct val="91500"/>
              </a:lnSpc>
              <a:spcBef>
                <a:spcPts val="280"/>
              </a:spcBef>
            </a:pPr>
            <a:r>
              <a:rPr dirty="0" sz="1700" spc="155">
                <a:solidFill>
                  <a:srgbClr val="1A2333"/>
                </a:solidFill>
                <a:latin typeface="Arial"/>
                <a:cs typeface="Arial"/>
              </a:rPr>
              <a:t>Artificial</a:t>
            </a:r>
            <a:r>
              <a:rPr dirty="0" sz="1700" spc="3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1A2333"/>
                </a:solidFill>
                <a:latin typeface="Arial"/>
                <a:cs typeface="Arial"/>
              </a:rPr>
              <a:t>pancreas </a:t>
            </a:r>
            <a:r>
              <a:rPr dirty="0" sz="1700" spc="-459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90">
                <a:solidFill>
                  <a:srgbClr val="1A2333"/>
                </a:solidFill>
                <a:latin typeface="Arial"/>
                <a:cs typeface="Arial"/>
              </a:rPr>
              <a:t>with </a:t>
            </a:r>
            <a:r>
              <a:rPr dirty="0" sz="1700" spc="120">
                <a:solidFill>
                  <a:srgbClr val="1A2333"/>
                </a:solidFill>
                <a:latin typeface="Arial"/>
                <a:cs typeface="Arial"/>
              </a:rPr>
              <a:t>$100M+ </a:t>
            </a:r>
            <a:r>
              <a:rPr dirty="0" sz="1700" spc="12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70">
                <a:solidFill>
                  <a:srgbClr val="1A2333"/>
                </a:solidFill>
                <a:latin typeface="Arial"/>
                <a:cs typeface="Arial"/>
              </a:rPr>
              <a:t>follow-on</a:t>
            </a:r>
            <a:r>
              <a:rPr dirty="0" sz="1700" spc="13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1A2333"/>
                </a:solidFill>
                <a:latin typeface="Arial"/>
                <a:cs typeface="Arial"/>
              </a:rPr>
              <a:t>funding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0056" y="2776418"/>
            <a:ext cx="3077845" cy="3258185"/>
          </a:xfrm>
          <a:prstGeom prst="rect">
            <a:avLst/>
          </a:prstGeom>
          <a:ln w="763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  <a:spcBef>
                <a:spcPts val="2975"/>
              </a:spcBef>
              <a:tabLst>
                <a:tab pos="831850" algn="l"/>
              </a:tabLst>
            </a:pPr>
            <a:r>
              <a:rPr dirty="0" sz="1150" spc="-295" b="1">
                <a:solidFill>
                  <a:srgbClr val="B53877"/>
                </a:solidFill>
                <a:latin typeface="Arial"/>
                <a:cs typeface="Arial"/>
              </a:rPr>
              <a:t>1111111	</a:t>
            </a:r>
            <a:r>
              <a:rPr dirty="0" sz="3050" spc="-840">
                <a:solidFill>
                  <a:srgbClr val="60505E"/>
                </a:solidFill>
                <a:latin typeface="Times New Roman"/>
                <a:cs typeface="Times New Roman"/>
              </a:rPr>
              <a:t>L</a:t>
            </a:r>
            <a:endParaRPr sz="3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00">
              <a:latin typeface="Times New Roman"/>
              <a:cs typeface="Times New Roman"/>
            </a:endParaRPr>
          </a:p>
          <a:p>
            <a:pPr algn="ctr" marL="443865" marR="577215" indent="-17145">
              <a:lnSpc>
                <a:spcPts val="1870"/>
              </a:lnSpc>
            </a:pPr>
            <a:r>
              <a:rPr dirty="0" sz="1700" spc="145">
                <a:solidFill>
                  <a:srgbClr val="1A2333"/>
                </a:solidFill>
                <a:latin typeface="Arial"/>
                <a:cs typeface="Arial"/>
              </a:rPr>
              <a:t>Interactive </a:t>
            </a:r>
            <a:r>
              <a:rPr dirty="0" sz="1700" spc="135">
                <a:solidFill>
                  <a:srgbClr val="1A2333"/>
                </a:solidFill>
                <a:latin typeface="Arial"/>
                <a:cs typeface="Arial"/>
              </a:rPr>
              <a:t>art </a:t>
            </a:r>
            <a:r>
              <a:rPr dirty="0" sz="1700" spc="14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1A2333"/>
                </a:solidFill>
                <a:latin typeface="Arial"/>
                <a:cs typeface="Arial"/>
              </a:rPr>
              <a:t>installaations</a:t>
            </a:r>
            <a:r>
              <a:rPr dirty="0" sz="1700" spc="-3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90">
                <a:solidFill>
                  <a:srgbClr val="1A2333"/>
                </a:solidFill>
                <a:latin typeface="Arial"/>
                <a:cs typeface="Arial"/>
              </a:rPr>
              <a:t>with</a:t>
            </a:r>
            <a:endParaRPr sz="1700">
              <a:latin typeface="Arial"/>
              <a:cs typeface="Arial"/>
            </a:endParaRPr>
          </a:p>
          <a:p>
            <a:pPr algn="ctr" marR="137795">
              <a:lnSpc>
                <a:spcPts val="1770"/>
              </a:lnSpc>
            </a:pPr>
            <a:r>
              <a:rPr dirty="0" sz="1700" spc="120">
                <a:solidFill>
                  <a:srgbClr val="1A2333"/>
                </a:solidFill>
                <a:latin typeface="Arial"/>
                <a:cs typeface="Arial"/>
              </a:rPr>
              <a:t>$100M+</a:t>
            </a:r>
            <a:r>
              <a:rPr dirty="0" sz="1700" spc="114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70">
                <a:solidFill>
                  <a:srgbClr val="1A2333"/>
                </a:solidFill>
                <a:latin typeface="Arial"/>
                <a:cs typeface="Arial"/>
              </a:rPr>
              <a:t>follow-on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34569" y="2776418"/>
            <a:ext cx="3077845" cy="3265804"/>
          </a:xfrm>
          <a:prstGeom prst="rect">
            <a:avLst/>
          </a:prstGeom>
          <a:ln w="763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506730">
              <a:lnSpc>
                <a:spcPct val="100000"/>
              </a:lnSpc>
            </a:pPr>
            <a:r>
              <a:rPr dirty="0" sz="2800" spc="315" b="1">
                <a:solidFill>
                  <a:srgbClr val="A73821"/>
                </a:solidFill>
                <a:latin typeface="Arial"/>
                <a:cs typeface="Arial"/>
              </a:rPr>
              <a:t>LEGIDNlif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algn="ctr" marL="374650" marR="307340" indent="10795">
              <a:lnSpc>
                <a:spcPct val="90000"/>
              </a:lnSpc>
              <a:spcBef>
                <a:spcPts val="2570"/>
              </a:spcBef>
            </a:pPr>
            <a:r>
              <a:rPr dirty="0" sz="1700" spc="155">
                <a:solidFill>
                  <a:srgbClr val="1A2333"/>
                </a:solidFill>
                <a:latin typeface="Arial"/>
                <a:cs typeface="Arial"/>
              </a:rPr>
              <a:t>Movie </a:t>
            </a:r>
            <a:r>
              <a:rPr dirty="0" sz="1700" spc="165">
                <a:solidFill>
                  <a:srgbClr val="1A2333"/>
                </a:solidFill>
                <a:latin typeface="Arial"/>
                <a:cs typeface="Arial"/>
              </a:rPr>
              <a:t>studio </a:t>
            </a:r>
            <a:r>
              <a:rPr dirty="0" sz="1700" spc="190">
                <a:solidFill>
                  <a:srgbClr val="1A2333"/>
                </a:solidFill>
                <a:latin typeface="Arial"/>
                <a:cs typeface="Arial"/>
              </a:rPr>
              <a:t>with </a:t>
            </a:r>
            <a:r>
              <a:rPr dirty="0" sz="1700" spc="19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1A2333"/>
                </a:solidFill>
                <a:latin typeface="Arial"/>
                <a:cs typeface="Arial"/>
              </a:rPr>
              <a:t>over</a:t>
            </a:r>
            <a:r>
              <a:rPr dirty="0" sz="1700" spc="16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210">
                <a:solidFill>
                  <a:srgbClr val="1A2333"/>
                </a:solidFill>
                <a:latin typeface="Arial"/>
                <a:cs typeface="Arial"/>
              </a:rPr>
              <a:t>25,000 </a:t>
            </a:r>
            <a:r>
              <a:rPr dirty="0" sz="1700" spc="21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1A2333"/>
                </a:solidFill>
                <a:latin typeface="Arial"/>
                <a:cs typeface="Arial"/>
              </a:rPr>
              <a:t>investors</a:t>
            </a:r>
            <a:r>
              <a:rPr dirty="0" sz="1700" spc="55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1A2333"/>
                </a:solidFill>
                <a:latin typeface="Arial"/>
                <a:cs typeface="Arial"/>
              </a:rPr>
              <a:t>on</a:t>
            </a:r>
            <a:r>
              <a:rPr dirty="0" sz="1700" spc="8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1A2333"/>
                </a:solidFill>
                <a:latin typeface="Arial"/>
                <a:cs typeface="Arial"/>
              </a:rPr>
              <a:t>Wefuner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1684" y="6620971"/>
            <a:ext cx="3843020" cy="782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900" spc="210">
                <a:solidFill>
                  <a:srgbClr val="1A2333"/>
                </a:solidFill>
                <a:latin typeface="Arial"/>
                <a:cs typeface="Arial"/>
              </a:rPr>
              <a:t>FOR</a:t>
            </a:r>
            <a:r>
              <a:rPr dirty="0" sz="1900" spc="250">
                <a:solidFill>
                  <a:srgbClr val="1A2333"/>
                </a:solidFill>
                <a:latin typeface="Arial"/>
                <a:cs typeface="Arial"/>
              </a:rPr>
              <a:t> </a:t>
            </a:r>
            <a:r>
              <a:rPr dirty="0" sz="1900" spc="229">
                <a:solidFill>
                  <a:srgbClr val="1A2333"/>
                </a:solidFill>
                <a:latin typeface="Arial"/>
                <a:cs typeface="Arial"/>
              </a:rPr>
              <a:t>MORE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1900" spc="480">
                <a:solidFill>
                  <a:srgbClr val="0A72C8"/>
                </a:solidFill>
                <a:latin typeface="Arial"/>
                <a:cs typeface="Arial"/>
              </a:rPr>
              <a:t>W</a:t>
            </a:r>
            <a:r>
              <a:rPr dirty="0" sz="1900" spc="165">
                <a:solidFill>
                  <a:srgbClr val="0A72C8"/>
                </a:solidFill>
                <a:latin typeface="Arial"/>
                <a:cs typeface="Arial"/>
              </a:rPr>
              <a:t>E</a:t>
            </a:r>
            <a:r>
              <a:rPr dirty="0" sz="1900" spc="280">
                <a:solidFill>
                  <a:srgbClr val="0A72C8"/>
                </a:solidFill>
                <a:latin typeface="Arial"/>
                <a:cs typeface="Arial"/>
              </a:rPr>
              <a:t>F</a:t>
            </a:r>
            <a:r>
              <a:rPr dirty="0" sz="1900" spc="250">
                <a:solidFill>
                  <a:srgbClr val="0A72C8"/>
                </a:solidFill>
                <a:latin typeface="Arial"/>
                <a:cs typeface="Arial"/>
              </a:rPr>
              <a:t>U</a:t>
            </a:r>
            <a:r>
              <a:rPr dirty="0" sz="1900" spc="305">
                <a:solidFill>
                  <a:srgbClr val="0A72C8"/>
                </a:solidFill>
                <a:latin typeface="Arial"/>
                <a:cs typeface="Arial"/>
              </a:rPr>
              <a:t>N</a:t>
            </a:r>
            <a:r>
              <a:rPr dirty="0" sz="1900" spc="300">
                <a:solidFill>
                  <a:srgbClr val="0A72C8"/>
                </a:solidFill>
                <a:latin typeface="Arial"/>
                <a:cs typeface="Arial"/>
              </a:rPr>
              <a:t>D</a:t>
            </a:r>
            <a:r>
              <a:rPr dirty="0" sz="1900" spc="170">
                <a:solidFill>
                  <a:srgbClr val="0A72C8"/>
                </a:solidFill>
                <a:latin typeface="Arial"/>
                <a:cs typeface="Arial"/>
              </a:rPr>
              <a:t>E</a:t>
            </a:r>
            <a:r>
              <a:rPr dirty="0" sz="1900" spc="165">
                <a:solidFill>
                  <a:srgbClr val="0A72C8"/>
                </a:solidFill>
                <a:latin typeface="Arial"/>
                <a:cs typeface="Arial"/>
              </a:rPr>
              <a:t>R</a:t>
            </a:r>
            <a:r>
              <a:rPr dirty="0" sz="1900" spc="85">
                <a:solidFill>
                  <a:srgbClr val="336EA5"/>
                </a:solidFill>
                <a:latin typeface="Arial"/>
                <a:cs typeface="Arial"/>
              </a:rPr>
              <a:t>.</a:t>
            </a:r>
            <a:r>
              <a:rPr dirty="0" sz="1900" spc="190">
                <a:solidFill>
                  <a:srgbClr val="0A72C8"/>
                </a:solidFill>
                <a:latin typeface="Arial"/>
                <a:cs typeface="Arial"/>
              </a:rPr>
              <a:t>C</a:t>
            </a:r>
            <a:r>
              <a:rPr dirty="0" sz="1900" spc="330">
                <a:solidFill>
                  <a:srgbClr val="0A72C8"/>
                </a:solidFill>
                <a:latin typeface="Arial"/>
                <a:cs typeface="Arial"/>
              </a:rPr>
              <a:t>O</a:t>
            </a:r>
            <a:r>
              <a:rPr dirty="0" sz="1900" spc="240">
                <a:solidFill>
                  <a:srgbClr val="0A72C8"/>
                </a:solidFill>
                <a:latin typeface="Arial"/>
                <a:cs typeface="Arial"/>
              </a:rPr>
              <a:t>M</a:t>
            </a:r>
            <a:r>
              <a:rPr dirty="0" sz="1900" spc="40">
                <a:solidFill>
                  <a:srgbClr val="0A72C8"/>
                </a:solidFill>
                <a:latin typeface="Arial"/>
                <a:cs typeface="Arial"/>
              </a:rPr>
              <a:t>/</a:t>
            </a:r>
            <a:r>
              <a:rPr dirty="0" sz="1900" spc="70">
                <a:solidFill>
                  <a:srgbClr val="0A72C8"/>
                </a:solidFill>
                <a:latin typeface="Arial"/>
                <a:cs typeface="Arial"/>
              </a:rPr>
              <a:t> </a:t>
            </a:r>
            <a:r>
              <a:rPr dirty="0" sz="1900" spc="185">
                <a:solidFill>
                  <a:srgbClr val="0A72C8"/>
                </a:solidFill>
                <a:latin typeface="Arial"/>
                <a:cs typeface="Arial"/>
              </a:rPr>
              <a:t>R</a:t>
            </a:r>
            <a:r>
              <a:rPr dirty="0" sz="1900" spc="170">
                <a:solidFill>
                  <a:srgbClr val="0A72C8"/>
                </a:solidFill>
                <a:latin typeface="Arial"/>
                <a:cs typeface="Arial"/>
              </a:rPr>
              <a:t>E</a:t>
            </a:r>
            <a:r>
              <a:rPr dirty="0" sz="1900" spc="110">
                <a:solidFill>
                  <a:srgbClr val="0A72C8"/>
                </a:solidFill>
                <a:latin typeface="Arial"/>
                <a:cs typeface="Arial"/>
              </a:rPr>
              <a:t>S</a:t>
            </a:r>
            <a:r>
              <a:rPr dirty="0" sz="1900" spc="125">
                <a:solidFill>
                  <a:srgbClr val="0A72C8"/>
                </a:solidFill>
                <a:latin typeface="Arial"/>
                <a:cs typeface="Arial"/>
              </a:rPr>
              <a:t>U</a:t>
            </a:r>
            <a:r>
              <a:rPr dirty="0" sz="1900" spc="-335">
                <a:solidFill>
                  <a:srgbClr val="0A72C8"/>
                </a:solidFill>
                <a:latin typeface="Arial"/>
                <a:cs typeface="Arial"/>
              </a:rPr>
              <a:t> </a:t>
            </a:r>
            <a:r>
              <a:rPr dirty="0" sz="1900" spc="90">
                <a:solidFill>
                  <a:srgbClr val="0A72C8"/>
                </a:solidFill>
                <a:latin typeface="Arial"/>
                <a:cs typeface="Arial"/>
              </a:rPr>
              <a:t>L</a:t>
            </a:r>
            <a:r>
              <a:rPr dirty="0" sz="1900" spc="135">
                <a:solidFill>
                  <a:srgbClr val="0A72C8"/>
                </a:solidFill>
                <a:latin typeface="Arial"/>
                <a:cs typeface="Arial"/>
              </a:rPr>
              <a:t>T</a:t>
            </a:r>
            <a:r>
              <a:rPr dirty="0" sz="1900" spc="114">
                <a:solidFill>
                  <a:srgbClr val="0A72C8"/>
                </a:solidFill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149" y="608192"/>
            <a:ext cx="11271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175" b="1">
                <a:solidFill>
                  <a:srgbClr val="2F77B8"/>
                </a:solidFill>
                <a:latin typeface="Arial"/>
                <a:cs typeface="Arial"/>
              </a:rPr>
              <a:t>WEFUNDER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556" y="1798766"/>
            <a:ext cx="2787650" cy="61468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850" spc="235">
                <a:solidFill>
                  <a:srgbClr val="16263D"/>
                </a:solidFill>
              </a:rPr>
              <a:t>2021</a:t>
            </a:r>
            <a:r>
              <a:rPr dirty="0" sz="3850" spc="-70">
                <a:solidFill>
                  <a:srgbClr val="16263D"/>
                </a:solidFill>
              </a:rPr>
              <a:t> </a:t>
            </a:r>
            <a:r>
              <a:rPr dirty="0" sz="3850" spc="85">
                <a:solidFill>
                  <a:srgbClr val="16263D"/>
                </a:solidFill>
              </a:rPr>
              <a:t>Goals</a:t>
            </a:r>
            <a:endParaRPr sz="3850"/>
          </a:p>
        </p:txBody>
      </p:sp>
      <p:sp>
        <p:nvSpPr>
          <p:cNvPr id="4" name="object 4"/>
          <p:cNvSpPr txBox="1"/>
          <p:nvPr/>
        </p:nvSpPr>
        <p:spPr>
          <a:xfrm>
            <a:off x="596916" y="2971494"/>
            <a:ext cx="11395710" cy="37731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6065" indent="-254000">
              <a:lnSpc>
                <a:spcPct val="100000"/>
              </a:lnSpc>
              <a:spcBef>
                <a:spcPts val="110"/>
              </a:spcBef>
              <a:buChar char="•"/>
              <a:tabLst>
                <a:tab pos="266065" algn="l"/>
                <a:tab pos="266700" algn="l"/>
                <a:tab pos="741680" algn="l"/>
              </a:tabLst>
            </a:pPr>
            <a:r>
              <a:rPr dirty="0" sz="2450" spc="45">
                <a:latin typeface="Arial"/>
                <a:cs typeface="Arial"/>
              </a:rPr>
              <a:t>At	</a:t>
            </a:r>
            <a:r>
              <a:rPr dirty="0" sz="2450" spc="110">
                <a:latin typeface="Arial"/>
                <a:cs typeface="Arial"/>
              </a:rPr>
              <a:t>least</a:t>
            </a:r>
            <a:r>
              <a:rPr dirty="0" sz="2450" spc="250">
                <a:latin typeface="Arial"/>
                <a:cs typeface="Arial"/>
              </a:rPr>
              <a:t> </a:t>
            </a:r>
            <a:r>
              <a:rPr dirty="0" sz="2450" spc="270" b="1">
                <a:solidFill>
                  <a:srgbClr val="ED695B"/>
                </a:solidFill>
                <a:latin typeface="Arial"/>
                <a:cs typeface="Arial"/>
              </a:rPr>
              <a:t>$350</a:t>
            </a:r>
            <a:r>
              <a:rPr dirty="0" sz="2450" spc="15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95" b="1">
                <a:solidFill>
                  <a:srgbClr val="ED695B"/>
                </a:solidFill>
                <a:latin typeface="Arial"/>
                <a:cs typeface="Arial"/>
              </a:rPr>
              <a:t>million</a:t>
            </a:r>
            <a:r>
              <a:rPr dirty="0" sz="2450" spc="185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85">
                <a:latin typeface="Arial"/>
                <a:cs typeface="Arial"/>
              </a:rPr>
              <a:t>in</a:t>
            </a:r>
            <a:r>
              <a:rPr dirty="0" sz="2450" spc="240">
                <a:latin typeface="Arial"/>
                <a:cs typeface="Arial"/>
              </a:rPr>
              <a:t> </a:t>
            </a:r>
            <a:r>
              <a:rPr dirty="0" sz="2450" spc="175">
                <a:latin typeface="Arial"/>
                <a:cs typeface="Arial"/>
              </a:rPr>
              <a:t>investments</a:t>
            </a:r>
            <a:r>
              <a:rPr dirty="0" sz="2450" spc="250">
                <a:latin typeface="Arial"/>
                <a:cs typeface="Arial"/>
              </a:rPr>
              <a:t> </a:t>
            </a:r>
            <a:r>
              <a:rPr dirty="0" sz="2450" spc="140">
                <a:latin typeface="Arial"/>
                <a:cs typeface="Arial"/>
              </a:rPr>
              <a:t>in</a:t>
            </a:r>
            <a:r>
              <a:rPr dirty="0" sz="2450" spc="160">
                <a:latin typeface="Arial"/>
                <a:cs typeface="Arial"/>
              </a:rPr>
              <a:t> </a:t>
            </a:r>
            <a:r>
              <a:rPr dirty="0" sz="2450" spc="120">
                <a:latin typeface="Arial"/>
                <a:cs typeface="Arial"/>
              </a:rPr>
              <a:t>2021</a:t>
            </a:r>
            <a:r>
              <a:rPr dirty="0" sz="2450" spc="-100">
                <a:latin typeface="Arial"/>
                <a:cs typeface="Arial"/>
              </a:rPr>
              <a:t> </a:t>
            </a:r>
            <a:r>
              <a:rPr dirty="0" sz="2450" spc="170">
                <a:latin typeface="Arial"/>
                <a:cs typeface="Arial"/>
              </a:rPr>
              <a:t>(GMV)</a:t>
            </a:r>
            <a:endParaRPr sz="245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2415"/>
              </a:spcBef>
              <a:buClr>
                <a:srgbClr val="000000"/>
              </a:buClr>
              <a:buFont typeface="Arial"/>
              <a:buChar char="•"/>
              <a:tabLst>
                <a:tab pos="250825" algn="l"/>
                <a:tab pos="3706495" algn="l"/>
              </a:tabLst>
            </a:pPr>
            <a:r>
              <a:rPr dirty="0" sz="2450" spc="110" b="1">
                <a:solidFill>
                  <a:srgbClr val="ED695B"/>
                </a:solidFill>
                <a:latin typeface="Arial"/>
                <a:cs typeface="Arial"/>
              </a:rPr>
              <a:t>European</a:t>
            </a:r>
            <a:r>
              <a:rPr dirty="0" sz="2450" spc="17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75" b="1">
                <a:solidFill>
                  <a:srgbClr val="ED695B"/>
                </a:solidFill>
                <a:latin typeface="Arial"/>
                <a:cs typeface="Arial"/>
              </a:rPr>
              <a:t>launch</a:t>
            </a:r>
            <a:r>
              <a:rPr dirty="0" sz="2450" spc="229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65">
                <a:latin typeface="Arial"/>
                <a:cs typeface="Arial"/>
              </a:rPr>
              <a:t>the	</a:t>
            </a:r>
            <a:r>
              <a:rPr dirty="0" sz="2450" spc="160">
                <a:latin typeface="Arial"/>
                <a:cs typeface="Arial"/>
              </a:rPr>
              <a:t>first</a:t>
            </a:r>
            <a:r>
              <a:rPr dirty="0" sz="2450" spc="245">
                <a:latin typeface="Arial"/>
                <a:cs typeface="Arial"/>
              </a:rPr>
              <a:t> </a:t>
            </a:r>
            <a:r>
              <a:rPr dirty="0" sz="2450" spc="275">
                <a:latin typeface="Arial"/>
                <a:cs typeface="Arial"/>
              </a:rPr>
              <a:t>day</a:t>
            </a:r>
            <a:r>
              <a:rPr dirty="0" sz="2450" spc="-145">
                <a:latin typeface="Arial"/>
                <a:cs typeface="Arial"/>
              </a:rPr>
              <a:t> </a:t>
            </a:r>
            <a:r>
              <a:rPr dirty="0" sz="2450" spc="170">
                <a:latin typeface="Arial"/>
                <a:cs typeface="Arial"/>
              </a:rPr>
              <a:t>it's</a:t>
            </a:r>
            <a:r>
              <a:rPr dirty="0" sz="2450" spc="80">
                <a:latin typeface="Arial"/>
                <a:cs typeface="Arial"/>
              </a:rPr>
              <a:t> </a:t>
            </a:r>
            <a:r>
              <a:rPr dirty="0" sz="2450" spc="130">
                <a:latin typeface="Arial"/>
                <a:cs typeface="Arial"/>
              </a:rPr>
              <a:t>legal:</a:t>
            </a:r>
            <a:r>
              <a:rPr dirty="0" sz="2450" spc="-150">
                <a:latin typeface="Arial"/>
                <a:cs typeface="Arial"/>
              </a:rPr>
              <a:t> </a:t>
            </a:r>
            <a:r>
              <a:rPr dirty="0" sz="2450" spc="45">
                <a:latin typeface="Arial"/>
                <a:cs typeface="Arial"/>
              </a:rPr>
              <a:t>11/10/21</a:t>
            </a:r>
            <a:endParaRPr sz="2450">
              <a:latin typeface="Arial"/>
              <a:cs typeface="Arial"/>
            </a:endParaRPr>
          </a:p>
          <a:p>
            <a:pPr marL="257810" indent="-245745">
              <a:lnSpc>
                <a:spcPct val="100000"/>
              </a:lnSpc>
              <a:spcBef>
                <a:spcPts val="2300"/>
              </a:spcBef>
              <a:buClr>
                <a:srgbClr val="000000"/>
              </a:buClr>
              <a:buFont typeface="Arial"/>
              <a:buChar char="•"/>
              <a:tabLst>
                <a:tab pos="257810" algn="l"/>
                <a:tab pos="258445" algn="l"/>
                <a:tab pos="2910205" algn="l"/>
                <a:tab pos="3343275" algn="l"/>
                <a:tab pos="4721225" algn="l"/>
              </a:tabLst>
            </a:pPr>
            <a:r>
              <a:rPr dirty="0" sz="2450" spc="50" b="1">
                <a:solidFill>
                  <a:srgbClr val="ED695B"/>
                </a:solidFill>
                <a:latin typeface="Arial"/>
                <a:cs typeface="Arial"/>
              </a:rPr>
              <a:t>2.SX</a:t>
            </a:r>
            <a:r>
              <a:rPr dirty="0" sz="2450" spc="26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105" b="1">
                <a:solidFill>
                  <a:srgbClr val="ED695B"/>
                </a:solidFill>
                <a:latin typeface="Arial"/>
                <a:cs typeface="Arial"/>
              </a:rPr>
              <a:t>headcount	</a:t>
            </a:r>
            <a:r>
              <a:rPr dirty="0" sz="2450" spc="80">
                <a:latin typeface="Arial"/>
                <a:cs typeface="Arial"/>
              </a:rPr>
              <a:t>to	</a:t>
            </a:r>
            <a:r>
              <a:rPr dirty="0" sz="2450" spc="75">
                <a:latin typeface="Arial"/>
                <a:cs typeface="Arial"/>
              </a:rPr>
              <a:t>75,</a:t>
            </a:r>
            <a:r>
              <a:rPr dirty="0" sz="2450" spc="150">
                <a:latin typeface="Arial"/>
                <a:cs typeface="Arial"/>
              </a:rPr>
              <a:t> </a:t>
            </a:r>
            <a:r>
              <a:rPr dirty="0" sz="2450" spc="110">
                <a:latin typeface="Arial"/>
                <a:cs typeface="Arial"/>
              </a:rPr>
              <a:t>40%	</a:t>
            </a:r>
            <a:r>
              <a:rPr dirty="0" sz="2450" spc="150">
                <a:latin typeface="Arial"/>
                <a:cs typeface="Arial"/>
              </a:rPr>
              <a:t>engineers</a:t>
            </a:r>
            <a:r>
              <a:rPr dirty="0" sz="2450" spc="155">
                <a:latin typeface="Arial"/>
                <a:cs typeface="Arial"/>
              </a:rPr>
              <a:t> </a:t>
            </a:r>
            <a:r>
              <a:rPr dirty="0" sz="2350" spc="204">
                <a:latin typeface="Arial"/>
                <a:cs typeface="Arial"/>
              </a:rPr>
              <a:t>&amp;</a:t>
            </a:r>
            <a:r>
              <a:rPr dirty="0" sz="2350" spc="155">
                <a:latin typeface="Arial"/>
                <a:cs typeface="Arial"/>
              </a:rPr>
              <a:t> </a:t>
            </a:r>
            <a:r>
              <a:rPr dirty="0" sz="2450" spc="150">
                <a:latin typeface="Arial"/>
                <a:cs typeface="Arial"/>
              </a:rPr>
              <a:t>designers</a:t>
            </a:r>
            <a:endParaRPr sz="2450">
              <a:latin typeface="Arial"/>
              <a:cs typeface="Arial"/>
            </a:endParaRPr>
          </a:p>
          <a:p>
            <a:pPr marL="250190" indent="-238125">
              <a:lnSpc>
                <a:spcPct val="100000"/>
              </a:lnSpc>
              <a:spcBef>
                <a:spcPts val="2360"/>
              </a:spcBef>
              <a:buClr>
                <a:srgbClr val="000000"/>
              </a:buClr>
              <a:buFont typeface="Arial"/>
              <a:buChar char="•"/>
              <a:tabLst>
                <a:tab pos="250825" algn="l"/>
                <a:tab pos="2300605" algn="l"/>
                <a:tab pos="4705985" algn="l"/>
                <a:tab pos="5174615" algn="l"/>
              </a:tabLst>
            </a:pPr>
            <a:r>
              <a:rPr dirty="0" sz="2450" spc="95" b="1">
                <a:solidFill>
                  <a:srgbClr val="ED695B"/>
                </a:solidFill>
                <a:latin typeface="Arial"/>
                <a:cs typeface="Arial"/>
              </a:rPr>
              <a:t>Redesign</a:t>
            </a:r>
            <a:r>
              <a:rPr dirty="0" sz="2450" spc="22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70">
                <a:latin typeface="Arial"/>
                <a:cs typeface="Arial"/>
              </a:rPr>
              <a:t>of	</a:t>
            </a:r>
            <a:r>
              <a:rPr dirty="0" sz="2450" spc="155">
                <a:latin typeface="Arial"/>
                <a:cs typeface="Arial"/>
              </a:rPr>
              <a:t>Wefunder.com	</a:t>
            </a:r>
            <a:r>
              <a:rPr dirty="0" sz="2450" spc="80">
                <a:latin typeface="Arial"/>
                <a:cs typeface="Arial"/>
              </a:rPr>
              <a:t>(it	</a:t>
            </a:r>
            <a:r>
              <a:rPr dirty="0" sz="2450" spc="114">
                <a:latin typeface="Arial"/>
                <a:cs typeface="Arial"/>
              </a:rPr>
              <a:t>was</a:t>
            </a:r>
            <a:r>
              <a:rPr dirty="0" sz="2450" spc="150">
                <a:latin typeface="Arial"/>
                <a:cs typeface="Arial"/>
              </a:rPr>
              <a:t> </a:t>
            </a:r>
            <a:r>
              <a:rPr dirty="0" sz="2450" spc="235">
                <a:latin typeface="Arial"/>
                <a:cs typeface="Arial"/>
              </a:rPr>
              <a:t>kludged</a:t>
            </a:r>
            <a:r>
              <a:rPr dirty="0" sz="2450" spc="140">
                <a:latin typeface="Arial"/>
                <a:cs typeface="Arial"/>
              </a:rPr>
              <a:t> </a:t>
            </a:r>
            <a:r>
              <a:rPr dirty="0" sz="2450" spc="210">
                <a:latin typeface="Arial"/>
                <a:cs typeface="Arial"/>
              </a:rPr>
              <a:t>together</a:t>
            </a:r>
            <a:r>
              <a:rPr dirty="0" sz="2450" spc="335">
                <a:latin typeface="Arial"/>
                <a:cs typeface="Arial"/>
              </a:rPr>
              <a:t> </a:t>
            </a:r>
            <a:r>
              <a:rPr dirty="0" sz="2450" spc="245">
                <a:latin typeface="Arial"/>
                <a:cs typeface="Arial"/>
              </a:rPr>
              <a:t>by</a:t>
            </a:r>
            <a:r>
              <a:rPr dirty="0" sz="2450" spc="170">
                <a:latin typeface="Arial"/>
                <a:cs typeface="Arial"/>
              </a:rPr>
              <a:t> </a:t>
            </a:r>
            <a:r>
              <a:rPr dirty="0" sz="2450" spc="105">
                <a:latin typeface="Arial"/>
                <a:cs typeface="Arial"/>
              </a:rPr>
              <a:t>CEO</a:t>
            </a:r>
            <a:r>
              <a:rPr dirty="0" sz="2450" spc="130">
                <a:latin typeface="Arial"/>
                <a:cs typeface="Arial"/>
              </a:rPr>
              <a:t> </a:t>
            </a:r>
            <a:r>
              <a:rPr dirty="0" sz="2450" spc="55">
                <a:latin typeface="Arial"/>
                <a:cs typeface="Arial"/>
              </a:rPr>
              <a:t>in</a:t>
            </a:r>
            <a:r>
              <a:rPr dirty="0" sz="2450" spc="320">
                <a:latin typeface="Arial"/>
                <a:cs typeface="Arial"/>
              </a:rPr>
              <a:t> </a:t>
            </a:r>
            <a:r>
              <a:rPr dirty="0" sz="2450" spc="95">
                <a:latin typeface="Arial"/>
                <a:cs typeface="Arial"/>
              </a:rPr>
              <a:t>2015)</a:t>
            </a:r>
            <a:endParaRPr sz="2450">
              <a:latin typeface="Arial"/>
              <a:cs typeface="Arial"/>
            </a:endParaRPr>
          </a:p>
          <a:p>
            <a:pPr marL="258445" indent="-245745">
              <a:lnSpc>
                <a:spcPct val="100000"/>
              </a:lnSpc>
              <a:spcBef>
                <a:spcPts val="2420"/>
              </a:spcBef>
              <a:buChar char="•"/>
              <a:tabLst>
                <a:tab pos="258445" algn="l"/>
              </a:tabLst>
            </a:pPr>
            <a:r>
              <a:rPr dirty="0" sz="2450" spc="180">
                <a:latin typeface="Arial"/>
                <a:cs typeface="Arial"/>
              </a:rPr>
              <a:t>Build</a:t>
            </a:r>
            <a:r>
              <a:rPr dirty="0" sz="2450" spc="125"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a</a:t>
            </a:r>
            <a:r>
              <a:rPr dirty="0" sz="2450" spc="145">
                <a:latin typeface="Arial"/>
                <a:cs typeface="Arial"/>
              </a:rPr>
              <a:t> </a:t>
            </a:r>
            <a:r>
              <a:rPr dirty="0" sz="2450" spc="190">
                <a:latin typeface="Arial"/>
                <a:cs typeface="Arial"/>
              </a:rPr>
              <a:t>predictable</a:t>
            </a:r>
            <a:r>
              <a:rPr dirty="0" sz="2450" spc="245">
                <a:latin typeface="Arial"/>
                <a:cs typeface="Arial"/>
              </a:rPr>
              <a:t> </a:t>
            </a:r>
            <a:r>
              <a:rPr dirty="0" sz="2450" spc="100" b="1">
                <a:solidFill>
                  <a:srgbClr val="ED695B"/>
                </a:solidFill>
                <a:latin typeface="Arial"/>
                <a:cs typeface="Arial"/>
              </a:rPr>
              <a:t>referral</a:t>
            </a:r>
            <a:r>
              <a:rPr dirty="0" sz="2450" spc="26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100" b="1">
                <a:solidFill>
                  <a:srgbClr val="ED695B"/>
                </a:solidFill>
                <a:latin typeface="Arial"/>
                <a:cs typeface="Arial"/>
              </a:rPr>
              <a:t>engine</a:t>
            </a:r>
            <a:r>
              <a:rPr dirty="0" sz="2450" spc="195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350" spc="125">
                <a:solidFill>
                  <a:srgbClr val="ED695B"/>
                </a:solidFill>
                <a:latin typeface="Arial"/>
                <a:cs typeface="Arial"/>
              </a:rPr>
              <a:t>&amp;</a:t>
            </a:r>
            <a:r>
              <a:rPr dirty="0" sz="2350" spc="225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35" b="1">
                <a:solidFill>
                  <a:srgbClr val="ED695B"/>
                </a:solidFill>
                <a:latin typeface="Arial"/>
                <a:cs typeface="Arial"/>
              </a:rPr>
              <a:t>sales</a:t>
            </a:r>
            <a:r>
              <a:rPr dirty="0" sz="2450" spc="10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65" b="1">
                <a:solidFill>
                  <a:srgbClr val="ED695B"/>
                </a:solidFill>
                <a:latin typeface="Arial"/>
                <a:cs typeface="Arial"/>
              </a:rPr>
              <a:t>process</a:t>
            </a:r>
            <a:endParaRPr sz="2450">
              <a:latin typeface="Arial"/>
              <a:cs typeface="Arial"/>
            </a:endParaRPr>
          </a:p>
          <a:p>
            <a:pPr marL="252095" indent="-240029">
              <a:lnSpc>
                <a:spcPct val="100000"/>
              </a:lnSpc>
              <a:spcBef>
                <a:spcPts val="2360"/>
              </a:spcBef>
              <a:buChar char="•"/>
              <a:tabLst>
                <a:tab pos="252729" algn="l"/>
                <a:tab pos="8514715" algn="l"/>
              </a:tabLst>
            </a:pPr>
            <a:r>
              <a:rPr dirty="0" sz="2450" spc="140">
                <a:latin typeface="Arial"/>
                <a:cs typeface="Arial"/>
              </a:rPr>
              <a:t>Invest</a:t>
            </a:r>
            <a:r>
              <a:rPr dirty="0" sz="2450" spc="185">
                <a:latin typeface="Arial"/>
                <a:cs typeface="Arial"/>
              </a:rPr>
              <a:t> </a:t>
            </a:r>
            <a:r>
              <a:rPr dirty="0" sz="2450" spc="120">
                <a:latin typeface="Arial"/>
                <a:cs typeface="Arial"/>
              </a:rPr>
              <a:t>in</a:t>
            </a:r>
            <a:r>
              <a:rPr dirty="0" sz="2450" spc="260">
                <a:latin typeface="Arial"/>
                <a:cs typeface="Arial"/>
              </a:rPr>
              <a:t> </a:t>
            </a:r>
            <a:r>
              <a:rPr dirty="0" sz="2450" spc="185">
                <a:latin typeface="Arial"/>
                <a:cs typeface="Arial"/>
              </a:rPr>
              <a:t>founder</a:t>
            </a:r>
            <a:r>
              <a:rPr dirty="0" sz="2450" spc="325">
                <a:latin typeface="Arial"/>
                <a:cs typeface="Arial"/>
              </a:rPr>
              <a:t> </a:t>
            </a:r>
            <a:r>
              <a:rPr dirty="0" sz="2450" spc="215">
                <a:latin typeface="Arial"/>
                <a:cs typeface="Arial"/>
              </a:rPr>
              <a:t>and</a:t>
            </a:r>
            <a:r>
              <a:rPr dirty="0" sz="2450" spc="105">
                <a:latin typeface="Arial"/>
                <a:cs typeface="Arial"/>
              </a:rPr>
              <a:t> </a:t>
            </a:r>
            <a:r>
              <a:rPr dirty="0" sz="2450" spc="170">
                <a:latin typeface="Arial"/>
                <a:cs typeface="Arial"/>
              </a:rPr>
              <a:t>lead</a:t>
            </a:r>
            <a:r>
              <a:rPr dirty="0" sz="2450" spc="125">
                <a:latin typeface="Arial"/>
                <a:cs typeface="Arial"/>
              </a:rPr>
              <a:t> </a:t>
            </a:r>
            <a:r>
              <a:rPr dirty="0" sz="2450" spc="145">
                <a:latin typeface="Arial"/>
                <a:cs typeface="Arial"/>
              </a:rPr>
              <a:t>investor</a:t>
            </a:r>
            <a:r>
              <a:rPr dirty="0" sz="2450" spc="300">
                <a:latin typeface="Arial"/>
                <a:cs typeface="Arial"/>
              </a:rPr>
              <a:t> </a:t>
            </a:r>
            <a:r>
              <a:rPr dirty="0" sz="2450" spc="105" b="1">
                <a:solidFill>
                  <a:srgbClr val="ED695B"/>
                </a:solidFill>
                <a:latin typeface="Arial"/>
                <a:cs typeface="Arial"/>
              </a:rPr>
              <a:t>communities</a:t>
            </a:r>
            <a:r>
              <a:rPr dirty="0" sz="2450" spc="30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2450" spc="80">
                <a:latin typeface="Arial"/>
                <a:cs typeface="Arial"/>
              </a:rPr>
              <a:t>to	</a:t>
            </a:r>
            <a:r>
              <a:rPr dirty="0" sz="2450" spc="125">
                <a:latin typeface="Arial"/>
                <a:cs typeface="Arial"/>
              </a:rPr>
              <a:t>increase</a:t>
            </a:r>
            <a:r>
              <a:rPr dirty="0" sz="2450" spc="254">
                <a:latin typeface="Arial"/>
                <a:cs typeface="Arial"/>
              </a:rPr>
              <a:t> </a:t>
            </a:r>
            <a:r>
              <a:rPr dirty="0" sz="2450" spc="145">
                <a:latin typeface="Arial"/>
                <a:cs typeface="Arial"/>
              </a:rPr>
              <a:t>deal</a:t>
            </a:r>
            <a:r>
              <a:rPr dirty="0" sz="2450" spc="175">
                <a:latin typeface="Arial"/>
                <a:cs typeface="Arial"/>
              </a:rPr>
              <a:t> </a:t>
            </a:r>
            <a:r>
              <a:rPr dirty="0" sz="2450" spc="200">
                <a:latin typeface="Arial"/>
                <a:cs typeface="Arial"/>
              </a:rPr>
              <a:t>flow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478" y="6807031"/>
            <a:ext cx="870489" cy="2294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1252" y="5904539"/>
            <a:ext cx="855218" cy="11319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8753" y="3625369"/>
            <a:ext cx="885761" cy="33346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7538" y="516415"/>
            <a:ext cx="11271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175">
                <a:solidFill>
                  <a:srgbClr val="3470A7"/>
                </a:solidFill>
                <a:latin typeface="Arial"/>
                <a:cs typeface="Arial"/>
              </a:rPr>
              <a:t>WEFUNDER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438" y="1139745"/>
            <a:ext cx="10742295" cy="6527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83635" algn="l"/>
                <a:tab pos="10032365" algn="l"/>
              </a:tabLst>
            </a:pPr>
            <a:r>
              <a:rPr dirty="0" sz="3900" spc="520" b="0">
                <a:solidFill>
                  <a:srgbClr val="182334"/>
                </a:solidFill>
                <a:latin typeface="Arial"/>
                <a:cs typeface="Arial"/>
              </a:rPr>
              <a:t>Ou</a:t>
            </a:r>
            <a:r>
              <a:rPr dirty="0" sz="3900" spc="260" b="0">
                <a:solidFill>
                  <a:srgbClr val="182334"/>
                </a:solidFill>
                <a:latin typeface="Arial"/>
                <a:cs typeface="Arial"/>
              </a:rPr>
              <a:t>r</a:t>
            </a:r>
            <a:r>
              <a:rPr dirty="0" sz="3900" spc="-55" b="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3900" spc="409" b="0">
                <a:solidFill>
                  <a:srgbClr val="182334"/>
                </a:solidFill>
                <a:latin typeface="Arial"/>
                <a:cs typeface="Arial"/>
              </a:rPr>
              <a:t>goa</a:t>
            </a:r>
            <a:r>
              <a:rPr dirty="0" sz="3900" spc="165" b="0">
                <a:solidFill>
                  <a:srgbClr val="182334"/>
                </a:solidFill>
                <a:latin typeface="Arial"/>
                <a:cs typeface="Arial"/>
              </a:rPr>
              <a:t>l</a:t>
            </a:r>
            <a:r>
              <a:rPr dirty="0" sz="3900" spc="210" b="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3900" spc="160" b="0">
                <a:solidFill>
                  <a:srgbClr val="182334"/>
                </a:solidFill>
                <a:latin typeface="Arial"/>
                <a:cs typeface="Arial"/>
              </a:rPr>
              <a:t>i</a:t>
            </a:r>
            <a:r>
              <a:rPr dirty="0" sz="3900" spc="375" b="0">
                <a:solidFill>
                  <a:srgbClr val="182334"/>
                </a:solidFill>
                <a:latin typeface="Arial"/>
                <a:cs typeface="Arial"/>
              </a:rPr>
              <a:t>s</a:t>
            </a:r>
            <a:r>
              <a:rPr dirty="0" sz="3900" spc="20" b="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3900" spc="200" b="0">
                <a:solidFill>
                  <a:srgbClr val="182334"/>
                </a:solidFill>
                <a:latin typeface="Arial"/>
                <a:cs typeface="Arial"/>
              </a:rPr>
              <a:t>t</a:t>
            </a:r>
            <a:r>
              <a:rPr dirty="0" sz="3900" spc="415" b="0">
                <a:solidFill>
                  <a:srgbClr val="182334"/>
                </a:solidFill>
                <a:latin typeface="Arial"/>
                <a:cs typeface="Arial"/>
              </a:rPr>
              <a:t>o</a:t>
            </a:r>
            <a:r>
              <a:rPr dirty="0" sz="3900" b="0">
                <a:solidFill>
                  <a:srgbClr val="182334"/>
                </a:solidFill>
                <a:latin typeface="Arial"/>
                <a:cs typeface="Arial"/>
              </a:rPr>
              <a:t>	</a:t>
            </a:r>
            <a:r>
              <a:rPr dirty="0" sz="3900" spc="409" b="0">
                <a:solidFill>
                  <a:srgbClr val="C89015"/>
                </a:solidFill>
                <a:latin typeface="Arial"/>
                <a:cs typeface="Arial"/>
              </a:rPr>
              <a:t>a</a:t>
            </a:r>
            <a:r>
              <a:rPr dirty="0" sz="3900" spc="204" b="0">
                <a:solidFill>
                  <a:srgbClr val="C89015"/>
                </a:solidFill>
                <a:latin typeface="Arial"/>
                <a:cs typeface="Arial"/>
              </a:rPr>
              <a:t>t</a:t>
            </a:r>
            <a:r>
              <a:rPr dirty="0" sz="3900" spc="280" b="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3900" spc="245" b="0">
                <a:solidFill>
                  <a:srgbClr val="C89015"/>
                </a:solidFill>
                <a:latin typeface="Arial"/>
                <a:cs typeface="Arial"/>
              </a:rPr>
              <a:t>leas</a:t>
            </a:r>
            <a:r>
              <a:rPr dirty="0" sz="3900" spc="150" b="0">
                <a:solidFill>
                  <a:srgbClr val="C89015"/>
                </a:solidFill>
                <a:latin typeface="Arial"/>
                <a:cs typeface="Arial"/>
              </a:rPr>
              <a:t>t</a:t>
            </a:r>
            <a:r>
              <a:rPr dirty="0" sz="3900" spc="355" b="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3900" spc="300" b="0">
                <a:solidFill>
                  <a:srgbClr val="C89015"/>
                </a:solidFill>
                <a:latin typeface="Arial"/>
                <a:cs typeface="Arial"/>
              </a:rPr>
              <a:t>3</a:t>
            </a:r>
            <a:r>
              <a:rPr dirty="0" sz="3900" spc="275" b="0">
                <a:solidFill>
                  <a:srgbClr val="C89015"/>
                </a:solidFill>
                <a:latin typeface="Arial"/>
                <a:cs typeface="Arial"/>
              </a:rPr>
              <a:t>x</a:t>
            </a:r>
            <a:r>
              <a:rPr dirty="0" sz="3900" spc="305" b="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3900" spc="290" b="0">
                <a:solidFill>
                  <a:srgbClr val="C89015"/>
                </a:solidFill>
                <a:latin typeface="Arial"/>
                <a:cs typeface="Arial"/>
              </a:rPr>
              <a:t>agai</a:t>
            </a:r>
            <a:r>
              <a:rPr dirty="0" sz="3900" spc="350" b="0">
                <a:solidFill>
                  <a:srgbClr val="C89015"/>
                </a:solidFill>
                <a:latin typeface="Arial"/>
                <a:cs typeface="Arial"/>
              </a:rPr>
              <a:t>n</a:t>
            </a:r>
            <a:r>
              <a:rPr dirty="0" sz="3900" spc="484" b="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4100" spc="330" b="0">
                <a:solidFill>
                  <a:srgbClr val="182334"/>
                </a:solidFill>
                <a:latin typeface="Times New Roman"/>
                <a:cs typeface="Times New Roman"/>
              </a:rPr>
              <a:t>by</a:t>
            </a:r>
            <a:r>
              <a:rPr dirty="0" sz="4100" spc="204" b="0">
                <a:solidFill>
                  <a:srgbClr val="182334"/>
                </a:solidFill>
                <a:latin typeface="Times New Roman"/>
                <a:cs typeface="Times New Roman"/>
              </a:rPr>
              <a:t> </a:t>
            </a:r>
            <a:r>
              <a:rPr dirty="0" sz="3900" spc="395" b="0">
                <a:solidFill>
                  <a:srgbClr val="182334"/>
                </a:solidFill>
                <a:latin typeface="Arial"/>
                <a:cs typeface="Arial"/>
              </a:rPr>
              <a:t>De</a:t>
            </a:r>
            <a:r>
              <a:rPr dirty="0" sz="3900" spc="315" b="0">
                <a:solidFill>
                  <a:srgbClr val="182334"/>
                </a:solidFill>
                <a:latin typeface="Arial"/>
                <a:cs typeface="Arial"/>
              </a:rPr>
              <a:t>c</a:t>
            </a:r>
            <a:r>
              <a:rPr dirty="0" sz="3900" b="0">
                <a:solidFill>
                  <a:srgbClr val="182334"/>
                </a:solidFill>
                <a:latin typeface="Arial"/>
                <a:cs typeface="Arial"/>
              </a:rPr>
              <a:t>	</a:t>
            </a:r>
            <a:r>
              <a:rPr dirty="0" sz="3900" spc="130" b="0">
                <a:solidFill>
                  <a:srgbClr val="182334"/>
                </a:solidFill>
                <a:latin typeface="Arial"/>
                <a:cs typeface="Arial"/>
              </a:rPr>
              <a:t>'21</a:t>
            </a:r>
            <a:endParaRPr sz="3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897" y="1913490"/>
            <a:ext cx="7611109" cy="385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0100" algn="l"/>
              </a:tabLst>
            </a:pPr>
            <a:r>
              <a:rPr dirty="0" sz="2350" spc="125">
                <a:solidFill>
                  <a:srgbClr val="182334"/>
                </a:solidFill>
                <a:latin typeface="Arial"/>
                <a:cs typeface="Arial"/>
              </a:rPr>
              <a:t>New	</a:t>
            </a:r>
            <a:r>
              <a:rPr dirty="0" sz="2350" spc="45">
                <a:solidFill>
                  <a:srgbClr val="182334"/>
                </a:solidFill>
                <a:latin typeface="Arial"/>
                <a:cs typeface="Arial"/>
              </a:rPr>
              <a:t>SEC</a:t>
            </a:r>
            <a:r>
              <a:rPr dirty="0" sz="2350" spc="15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220">
                <a:solidFill>
                  <a:srgbClr val="182334"/>
                </a:solidFill>
                <a:latin typeface="Arial"/>
                <a:cs typeface="Arial"/>
              </a:rPr>
              <a:t>regulatory</a:t>
            </a:r>
            <a:r>
              <a:rPr dirty="0" sz="2350" spc="20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215">
                <a:solidFill>
                  <a:srgbClr val="182334"/>
                </a:solidFill>
                <a:latin typeface="Arial"/>
                <a:cs typeface="Arial"/>
              </a:rPr>
              <a:t>reforms</a:t>
            </a:r>
            <a:r>
              <a:rPr dirty="0" sz="2350" spc="204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245">
                <a:solidFill>
                  <a:srgbClr val="182334"/>
                </a:solidFill>
                <a:latin typeface="Arial"/>
                <a:cs typeface="Arial"/>
              </a:rPr>
              <a:t>go</a:t>
            </a:r>
            <a:r>
              <a:rPr dirty="0" sz="2350" spc="24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180">
                <a:solidFill>
                  <a:srgbClr val="182334"/>
                </a:solidFill>
                <a:latin typeface="Arial"/>
                <a:cs typeface="Arial"/>
              </a:rPr>
              <a:t>live</a:t>
            </a:r>
            <a:r>
              <a:rPr dirty="0" sz="2350" spc="35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170">
                <a:solidFill>
                  <a:srgbClr val="182334"/>
                </a:solidFill>
                <a:latin typeface="Arial"/>
                <a:cs typeface="Arial"/>
              </a:rPr>
              <a:t>March</a:t>
            </a:r>
            <a:r>
              <a:rPr dirty="0" sz="2350" spc="18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350" spc="95">
                <a:solidFill>
                  <a:srgbClr val="182334"/>
                </a:solidFill>
                <a:latin typeface="Arial"/>
                <a:cs typeface="Arial"/>
              </a:rPr>
              <a:t>2021*</a:t>
            </a:r>
            <a:endParaRPr sz="2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170" y="3237907"/>
            <a:ext cx="604520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70">
                <a:solidFill>
                  <a:srgbClr val="C89015"/>
                </a:solidFill>
                <a:latin typeface="Arial"/>
                <a:cs typeface="Arial"/>
              </a:rPr>
              <a:t>$SOM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821" y="3525990"/>
            <a:ext cx="22072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5"/>
              </a:spcBef>
              <a:buClr>
                <a:srgbClr val="C89015"/>
              </a:buClr>
              <a:buChar char="•"/>
              <a:tabLst>
                <a:tab pos="356235" algn="l"/>
                <a:tab pos="356870" algn="l"/>
              </a:tabLst>
            </a:pPr>
            <a:r>
              <a:rPr dirty="0" sz="1100" spc="125">
                <a:solidFill>
                  <a:srgbClr val="696E79"/>
                </a:solidFill>
                <a:latin typeface="Arial"/>
                <a:cs typeface="Arial"/>
              </a:rPr>
              <a:t>ACTUAL</a:t>
            </a:r>
            <a:r>
              <a:rPr dirty="0" sz="1100" spc="65">
                <a:solidFill>
                  <a:srgbClr val="696E79"/>
                </a:solidFill>
                <a:latin typeface="Arial"/>
                <a:cs typeface="Arial"/>
              </a:rPr>
              <a:t> </a:t>
            </a:r>
            <a:r>
              <a:rPr dirty="0" sz="1100" spc="95">
                <a:solidFill>
                  <a:srgbClr val="696E79"/>
                </a:solidFill>
                <a:latin typeface="Arial"/>
                <a:cs typeface="Arial"/>
              </a:rPr>
              <a:t>INVESTMENTS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0499" y="3893104"/>
            <a:ext cx="8959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110">
                <a:solidFill>
                  <a:srgbClr val="696E79"/>
                </a:solidFill>
                <a:latin typeface="Arial"/>
                <a:cs typeface="Arial"/>
              </a:rPr>
              <a:t>OUR</a:t>
            </a:r>
            <a:r>
              <a:rPr dirty="0" sz="1100" spc="85">
                <a:solidFill>
                  <a:srgbClr val="696E79"/>
                </a:solidFill>
                <a:latin typeface="Arial"/>
                <a:cs typeface="Arial"/>
              </a:rPr>
              <a:t> </a:t>
            </a:r>
            <a:r>
              <a:rPr dirty="0" sz="1100" spc="130">
                <a:solidFill>
                  <a:srgbClr val="696E79"/>
                </a:solidFill>
                <a:latin typeface="Arial"/>
                <a:cs typeface="Arial"/>
              </a:rPr>
              <a:t>GOAL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4705" y="5467363"/>
            <a:ext cx="120142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90">
                <a:solidFill>
                  <a:srgbClr val="C89015"/>
                </a:solidFill>
                <a:latin typeface="Times New Roman"/>
                <a:cs typeface="Times New Roman"/>
              </a:rPr>
              <a:t>$16.163,369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300" y="3304192"/>
            <a:ext cx="896619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80">
                <a:solidFill>
                  <a:srgbClr val="182334"/>
                </a:solidFill>
                <a:latin typeface="Arial"/>
                <a:cs typeface="Arial"/>
              </a:rPr>
              <a:t>$SOM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00942" y="3112986"/>
            <a:ext cx="5633085" cy="137033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41630" algn="l"/>
                <a:tab pos="1212850" algn="l"/>
              </a:tabLst>
            </a:pPr>
            <a:r>
              <a:rPr dirty="0" sz="1350" spc="90" i="1">
                <a:solidFill>
                  <a:srgbClr val="182334"/>
                </a:solidFill>
                <a:latin typeface="Arial"/>
                <a:cs typeface="Arial"/>
              </a:rPr>
              <a:t>X	</a:t>
            </a:r>
            <a:r>
              <a:rPr dirty="0" sz="2350" spc="35">
                <a:solidFill>
                  <a:srgbClr val="182334"/>
                </a:solidFill>
                <a:latin typeface="Arial"/>
                <a:cs typeface="Arial"/>
              </a:rPr>
              <a:t>12</a:t>
            </a:r>
            <a:r>
              <a:rPr dirty="0" sz="2350" spc="50">
                <a:solidFill>
                  <a:srgbClr val="182334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182334"/>
                </a:solidFill>
                <a:latin typeface="Arial"/>
                <a:cs typeface="Arial"/>
              </a:rPr>
              <a:t>=	</a:t>
            </a:r>
            <a:r>
              <a:rPr dirty="0" sz="3800" spc="555" b="1">
                <a:solidFill>
                  <a:srgbClr val="C89015"/>
                </a:solidFill>
                <a:latin typeface="Arial"/>
                <a:cs typeface="Arial"/>
              </a:rPr>
              <a:t>$600M</a:t>
            </a:r>
            <a:endParaRPr sz="3800">
              <a:latin typeface="Arial"/>
              <a:cs typeface="Arial"/>
            </a:endParaRPr>
          </a:p>
          <a:p>
            <a:pPr marL="1202055" marR="5080" indent="12065">
              <a:lnSpc>
                <a:spcPct val="133800"/>
              </a:lnSpc>
              <a:spcBef>
                <a:spcPts val="710"/>
              </a:spcBef>
            </a:pPr>
            <a:r>
              <a:rPr dirty="0" sz="1650" spc="220">
                <a:solidFill>
                  <a:srgbClr val="C89015"/>
                </a:solidFill>
                <a:latin typeface="Arial"/>
                <a:cs typeface="Arial"/>
              </a:rPr>
              <a:t>ANNUAL </a:t>
            </a:r>
            <a:r>
              <a:rPr dirty="0" sz="1650" spc="190">
                <a:solidFill>
                  <a:srgbClr val="C89015"/>
                </a:solidFill>
                <a:latin typeface="Arial"/>
                <a:cs typeface="Arial"/>
              </a:rPr>
              <a:t>FUNDING </a:t>
            </a:r>
            <a:r>
              <a:rPr dirty="0" sz="1650" spc="210">
                <a:solidFill>
                  <a:srgbClr val="C89015"/>
                </a:solidFill>
                <a:latin typeface="Arial"/>
                <a:cs typeface="Arial"/>
              </a:rPr>
              <a:t>RUN </a:t>
            </a:r>
            <a:r>
              <a:rPr dirty="0" sz="1650" spc="150">
                <a:solidFill>
                  <a:srgbClr val="C89015"/>
                </a:solidFill>
                <a:latin typeface="Arial"/>
                <a:cs typeface="Arial"/>
              </a:rPr>
              <a:t>RATE </a:t>
            </a:r>
            <a:r>
              <a:rPr dirty="0" sz="1650" spc="210">
                <a:solidFill>
                  <a:srgbClr val="C89015"/>
                </a:solidFill>
                <a:latin typeface="Arial"/>
                <a:cs typeface="Arial"/>
              </a:rPr>
              <a:t>(GMV) </a:t>
            </a:r>
            <a:r>
              <a:rPr dirty="0" sz="1650" spc="-445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95">
                <a:solidFill>
                  <a:srgbClr val="C89015"/>
                </a:solidFill>
                <a:latin typeface="Arial"/>
                <a:cs typeface="Arial"/>
              </a:rPr>
              <a:t>I</a:t>
            </a:r>
            <a:r>
              <a:rPr dirty="0" sz="1650" spc="265">
                <a:solidFill>
                  <a:srgbClr val="C89015"/>
                </a:solidFill>
                <a:latin typeface="Arial"/>
                <a:cs typeface="Arial"/>
              </a:rPr>
              <a:t>N</a:t>
            </a:r>
            <a:r>
              <a:rPr dirty="0" sz="165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-204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250">
                <a:solidFill>
                  <a:srgbClr val="C89015"/>
                </a:solidFill>
                <a:latin typeface="Arial"/>
                <a:cs typeface="Arial"/>
              </a:rPr>
              <a:t>DE</a:t>
            </a:r>
            <a:r>
              <a:rPr dirty="0" sz="1650" spc="265">
                <a:solidFill>
                  <a:srgbClr val="C89015"/>
                </a:solidFill>
                <a:latin typeface="Arial"/>
                <a:cs typeface="Arial"/>
              </a:rPr>
              <a:t>C</a:t>
            </a:r>
            <a:r>
              <a:rPr dirty="0" sz="1650" spc="-13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225">
                <a:solidFill>
                  <a:srgbClr val="C89015"/>
                </a:solidFill>
                <a:latin typeface="Arial"/>
                <a:cs typeface="Arial"/>
              </a:rPr>
              <a:t>2021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8057" y="4773924"/>
            <a:ext cx="161290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95" b="1">
                <a:solidFill>
                  <a:srgbClr val="182334"/>
                </a:solidFill>
                <a:latin typeface="Arial"/>
                <a:cs typeface="Arial"/>
              </a:rPr>
              <a:t>X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68127" y="5221346"/>
            <a:ext cx="4044315" cy="2084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>
              <a:lnSpc>
                <a:spcPts val="1889"/>
              </a:lnSpc>
              <a:spcBef>
                <a:spcPts val="105"/>
              </a:spcBef>
            </a:pPr>
            <a:r>
              <a:rPr dirty="0" sz="1900" spc="215">
                <a:solidFill>
                  <a:srgbClr val="89909A"/>
                </a:solidFill>
                <a:latin typeface="Arial"/>
                <a:cs typeface="Arial"/>
              </a:rPr>
              <a:t>8.5%</a:t>
            </a:r>
            <a:r>
              <a:rPr dirty="0" sz="1900" spc="275">
                <a:solidFill>
                  <a:srgbClr val="89909A"/>
                </a:solidFill>
                <a:latin typeface="Arial"/>
                <a:cs typeface="Arial"/>
              </a:rPr>
              <a:t> </a:t>
            </a:r>
            <a:r>
              <a:rPr dirty="0" sz="1900" spc="265">
                <a:solidFill>
                  <a:srgbClr val="89909A"/>
                </a:solidFill>
                <a:latin typeface="Arial"/>
                <a:cs typeface="Arial"/>
              </a:rPr>
              <a:t>AVG</a:t>
            </a:r>
            <a:r>
              <a:rPr dirty="0" sz="1900" spc="-50">
                <a:solidFill>
                  <a:srgbClr val="89909A"/>
                </a:solidFill>
                <a:latin typeface="Arial"/>
                <a:cs typeface="Arial"/>
              </a:rPr>
              <a:t> </a:t>
            </a:r>
            <a:r>
              <a:rPr dirty="0" sz="1900" spc="245">
                <a:solidFill>
                  <a:srgbClr val="89909A"/>
                </a:solidFill>
                <a:latin typeface="Arial"/>
                <a:cs typeface="Arial"/>
              </a:rPr>
              <a:t>FEE</a:t>
            </a:r>
            <a:r>
              <a:rPr dirty="0" sz="1900" spc="50">
                <a:solidFill>
                  <a:srgbClr val="89909A"/>
                </a:solidFill>
                <a:latin typeface="Arial"/>
                <a:cs typeface="Arial"/>
              </a:rPr>
              <a:t> </a:t>
            </a:r>
            <a:r>
              <a:rPr dirty="0" sz="1900" spc="254">
                <a:solidFill>
                  <a:srgbClr val="89909A"/>
                </a:solidFill>
                <a:latin typeface="Arial"/>
                <a:cs typeface="Arial"/>
              </a:rPr>
              <a:t>(TAKE</a:t>
            </a:r>
            <a:r>
              <a:rPr dirty="0" sz="1900" spc="220">
                <a:solidFill>
                  <a:srgbClr val="89909A"/>
                </a:solidFill>
                <a:latin typeface="Arial"/>
                <a:cs typeface="Arial"/>
              </a:rPr>
              <a:t> </a:t>
            </a:r>
            <a:r>
              <a:rPr dirty="0" sz="1900" spc="225">
                <a:solidFill>
                  <a:srgbClr val="89909A"/>
                </a:solidFill>
                <a:latin typeface="Arial"/>
                <a:cs typeface="Arial"/>
              </a:rPr>
              <a:t>RATE)</a:t>
            </a:r>
            <a:endParaRPr sz="1900">
              <a:latin typeface="Arial"/>
              <a:cs typeface="Arial"/>
            </a:endParaRPr>
          </a:p>
          <a:p>
            <a:pPr marL="78105">
              <a:lnSpc>
                <a:spcPts val="4710"/>
              </a:lnSpc>
            </a:pPr>
            <a:r>
              <a:rPr dirty="0" baseline="-9150" sz="6375" spc="-869">
                <a:solidFill>
                  <a:srgbClr val="182334"/>
                </a:solidFill>
                <a:latin typeface="Times New Roman"/>
                <a:cs typeface="Times New Roman"/>
              </a:rPr>
              <a:t>-</a:t>
            </a:r>
            <a:r>
              <a:rPr dirty="0" sz="3450" spc="-580">
                <a:solidFill>
                  <a:srgbClr val="182334"/>
                </a:solidFill>
                <a:latin typeface="Times New Roman"/>
                <a:cs typeface="Times New Roman"/>
              </a:rPr>
              <a:t>-</a:t>
            </a:r>
            <a:endParaRPr sz="3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975"/>
              </a:spcBef>
            </a:pPr>
            <a:r>
              <a:rPr dirty="0" sz="3800" spc="180" b="1">
                <a:solidFill>
                  <a:srgbClr val="C89015"/>
                </a:solidFill>
                <a:latin typeface="Arial"/>
                <a:cs typeface="Arial"/>
              </a:rPr>
              <a:t>$SOM+</a:t>
            </a:r>
            <a:endParaRPr sz="38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1085"/>
              </a:spcBef>
            </a:pPr>
            <a:r>
              <a:rPr dirty="0" sz="1650" spc="229">
                <a:solidFill>
                  <a:srgbClr val="C89015"/>
                </a:solidFill>
                <a:latin typeface="Arial"/>
                <a:cs typeface="Arial"/>
              </a:rPr>
              <a:t>ANNUAL</a:t>
            </a:r>
            <a:r>
              <a:rPr dirty="0" sz="1650" spc="185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C89015"/>
                </a:solidFill>
                <a:latin typeface="Arial"/>
                <a:cs typeface="Arial"/>
              </a:rPr>
              <a:t>REVENUE</a:t>
            </a:r>
            <a:r>
              <a:rPr dirty="0" sz="1650" spc="27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165">
                <a:solidFill>
                  <a:srgbClr val="C89015"/>
                </a:solidFill>
                <a:latin typeface="Arial"/>
                <a:cs typeface="Arial"/>
              </a:rPr>
              <a:t>RUN</a:t>
            </a:r>
            <a:r>
              <a:rPr dirty="0" sz="1650" spc="190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1650" spc="140">
                <a:solidFill>
                  <a:srgbClr val="C89015"/>
                </a:solidFill>
                <a:latin typeface="Arial"/>
                <a:cs typeface="Arial"/>
              </a:rPr>
              <a:t>RATE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5926" y="6423391"/>
            <a:ext cx="10560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65">
                <a:solidFill>
                  <a:srgbClr val="C89015"/>
                </a:solidFill>
                <a:latin typeface="Times New Roman"/>
                <a:cs typeface="Times New Roman"/>
              </a:rPr>
              <a:t>$3,231,212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516" y="7113006"/>
            <a:ext cx="9988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solidFill>
                  <a:srgbClr val="696E79"/>
                </a:solidFill>
                <a:latin typeface="Arial"/>
                <a:cs typeface="Arial"/>
              </a:rPr>
              <a:t>DEC</a:t>
            </a:r>
            <a:r>
              <a:rPr dirty="0" sz="1400" spc="285">
                <a:solidFill>
                  <a:srgbClr val="696E79"/>
                </a:solidFill>
                <a:latin typeface="Arial"/>
                <a:cs typeface="Arial"/>
              </a:rPr>
              <a:t> </a:t>
            </a:r>
            <a:r>
              <a:rPr dirty="0" sz="1400" spc="150">
                <a:solidFill>
                  <a:srgbClr val="696E79"/>
                </a:solidFill>
                <a:latin typeface="Arial"/>
                <a:cs typeface="Arial"/>
              </a:rPr>
              <a:t>2019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3746" y="7113006"/>
            <a:ext cx="104584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95">
                <a:solidFill>
                  <a:srgbClr val="696E79"/>
                </a:solidFill>
                <a:latin typeface="Arial"/>
                <a:cs typeface="Arial"/>
              </a:rPr>
              <a:t>DEC</a:t>
            </a:r>
            <a:r>
              <a:rPr dirty="0" sz="1400" spc="-100">
                <a:solidFill>
                  <a:srgbClr val="696E79"/>
                </a:solidFill>
                <a:latin typeface="Arial"/>
                <a:cs typeface="Arial"/>
              </a:rPr>
              <a:t> </a:t>
            </a:r>
            <a:r>
              <a:rPr dirty="0" sz="1400" spc="245">
                <a:solidFill>
                  <a:srgbClr val="696E79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6518" y="7113006"/>
            <a:ext cx="10064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29">
                <a:solidFill>
                  <a:srgbClr val="696E79"/>
                </a:solidFill>
                <a:latin typeface="Arial"/>
                <a:cs typeface="Arial"/>
              </a:rPr>
              <a:t>DEC2021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5355" y="2661695"/>
            <a:ext cx="0" cy="1576070"/>
          </a:xfrm>
          <a:custGeom>
            <a:avLst/>
            <a:gdLst/>
            <a:ahLst/>
            <a:cxnLst/>
            <a:rect l="l" t="t" r="r" b="b"/>
            <a:pathLst>
              <a:path w="0" h="1576070">
                <a:moveTo>
                  <a:pt x="0" y="1575534"/>
                </a:moveTo>
                <a:lnTo>
                  <a:pt x="0" y="0"/>
                </a:lnTo>
              </a:path>
            </a:pathLst>
          </a:custGeom>
          <a:ln w="76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934" y="638787"/>
            <a:ext cx="12118975" cy="6299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678430" algn="l"/>
              </a:tabLst>
            </a:pPr>
            <a:r>
              <a:rPr dirty="0" sz="3950" spc="90" b="0">
                <a:solidFill>
                  <a:srgbClr val="16263D"/>
                </a:solidFill>
                <a:latin typeface="Arial"/>
                <a:cs typeface="Arial"/>
              </a:rPr>
              <a:t>To</a:t>
            </a:r>
            <a:r>
              <a:rPr dirty="0" sz="3950" spc="160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90" b="0">
                <a:solidFill>
                  <a:srgbClr val="EB4F3F"/>
                </a:solidFill>
                <a:latin typeface="Arial"/>
                <a:cs typeface="Arial"/>
              </a:rPr>
              <a:t>3</a:t>
            </a:r>
            <a:r>
              <a:rPr dirty="0" sz="3950" spc="-715" b="0">
                <a:solidFill>
                  <a:srgbClr val="EB4F3F"/>
                </a:solidFill>
                <a:latin typeface="Arial"/>
                <a:cs typeface="Arial"/>
              </a:rPr>
              <a:t> </a:t>
            </a:r>
            <a:r>
              <a:rPr dirty="0" sz="3950" spc="-20" b="0">
                <a:solidFill>
                  <a:srgbClr val="EB4F3F"/>
                </a:solidFill>
                <a:latin typeface="Arial"/>
                <a:cs typeface="Arial"/>
              </a:rPr>
              <a:t>X</a:t>
            </a:r>
            <a:r>
              <a:rPr dirty="0" sz="3950" spc="-20" b="0">
                <a:solidFill>
                  <a:srgbClr val="16263D"/>
                </a:solidFill>
                <a:latin typeface="Arial"/>
                <a:cs typeface="Arial"/>
              </a:rPr>
              <a:t>,</a:t>
            </a:r>
            <a:r>
              <a:rPr dirty="0" sz="3950" spc="505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50" b="0">
                <a:solidFill>
                  <a:srgbClr val="16263D"/>
                </a:solidFill>
                <a:latin typeface="Arial"/>
                <a:cs typeface="Arial"/>
              </a:rPr>
              <a:t>we	</a:t>
            </a:r>
            <a:r>
              <a:rPr dirty="0" sz="3950" spc="325" b="0">
                <a:solidFill>
                  <a:srgbClr val="16263D"/>
                </a:solidFill>
                <a:latin typeface="Arial"/>
                <a:cs typeface="Arial"/>
              </a:rPr>
              <a:t>must</a:t>
            </a:r>
            <a:r>
              <a:rPr dirty="0" sz="3950" spc="335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290" b="0">
                <a:solidFill>
                  <a:srgbClr val="16263D"/>
                </a:solidFill>
                <a:latin typeface="Arial"/>
                <a:cs typeface="Arial"/>
              </a:rPr>
              <a:t>launch</a:t>
            </a:r>
            <a:r>
              <a:rPr dirty="0" sz="3950" spc="-140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330" b="0">
                <a:solidFill>
                  <a:srgbClr val="16263D"/>
                </a:solidFill>
                <a:latin typeface="Arial"/>
                <a:cs typeface="Arial"/>
              </a:rPr>
              <a:t>100</a:t>
            </a:r>
            <a:r>
              <a:rPr dirty="0" sz="3950" spc="440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320" b="0">
                <a:solidFill>
                  <a:srgbClr val="16263D"/>
                </a:solidFill>
                <a:latin typeface="Arial"/>
                <a:cs typeface="Arial"/>
              </a:rPr>
              <a:t>startups</a:t>
            </a:r>
            <a:r>
              <a:rPr dirty="0" sz="3950" spc="295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340" b="0">
                <a:solidFill>
                  <a:srgbClr val="16263D"/>
                </a:solidFill>
                <a:latin typeface="Arial"/>
                <a:cs typeface="Arial"/>
              </a:rPr>
              <a:t>per</a:t>
            </a:r>
            <a:r>
              <a:rPr dirty="0" sz="3950" spc="325" b="0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3950" spc="440" b="0">
                <a:solidFill>
                  <a:srgbClr val="16263D"/>
                </a:solidFill>
                <a:latin typeface="Arial"/>
                <a:cs typeface="Arial"/>
              </a:rPr>
              <a:t>month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529" y="1536464"/>
            <a:ext cx="10459085" cy="75311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1950" spc="260">
                <a:latin typeface="Arial"/>
                <a:cs typeface="Arial"/>
              </a:rPr>
              <a:t>On</a:t>
            </a:r>
            <a:r>
              <a:rPr dirty="0" sz="1950" spc="-114">
                <a:latin typeface="Arial"/>
                <a:cs typeface="Arial"/>
              </a:rPr>
              <a:t> </a:t>
            </a:r>
            <a:r>
              <a:rPr dirty="0" sz="1950" spc="150">
                <a:latin typeface="Arial"/>
                <a:cs typeface="Arial"/>
              </a:rPr>
              <a:t>March</a:t>
            </a:r>
            <a:r>
              <a:rPr dirty="0" sz="1950" spc="-120">
                <a:latin typeface="Arial"/>
                <a:cs typeface="Arial"/>
              </a:rPr>
              <a:t> </a:t>
            </a:r>
            <a:r>
              <a:rPr dirty="0" sz="1950" spc="140">
                <a:latin typeface="Arial"/>
                <a:cs typeface="Arial"/>
              </a:rPr>
              <a:t>15th</a:t>
            </a:r>
            <a:r>
              <a:rPr dirty="0" sz="1950" spc="55">
                <a:latin typeface="Arial"/>
                <a:cs typeface="Arial"/>
              </a:rPr>
              <a:t> </a:t>
            </a:r>
            <a:r>
              <a:rPr dirty="0" sz="1950" spc="60">
                <a:latin typeface="Arial"/>
                <a:cs typeface="Arial"/>
              </a:rPr>
              <a:t>2021</a:t>
            </a:r>
            <a:r>
              <a:rPr dirty="0" sz="1950" spc="60">
                <a:solidFill>
                  <a:srgbClr val="1A1A1A"/>
                </a:solidFill>
                <a:latin typeface="Arial"/>
                <a:cs typeface="Arial"/>
              </a:rPr>
              <a:t>,</a:t>
            </a:r>
            <a:r>
              <a:rPr dirty="0" sz="1950" spc="11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950" spc="130">
                <a:latin typeface="Arial"/>
                <a:cs typeface="Arial"/>
              </a:rPr>
              <a:t>the</a:t>
            </a:r>
            <a:r>
              <a:rPr dirty="0" sz="1950" spc="275">
                <a:latin typeface="Arial"/>
                <a:cs typeface="Arial"/>
              </a:rPr>
              <a:t> </a:t>
            </a:r>
            <a:r>
              <a:rPr dirty="0" sz="1950" spc="204">
                <a:latin typeface="Arial"/>
                <a:cs typeface="Arial"/>
              </a:rPr>
              <a:t>maximum</a:t>
            </a:r>
            <a:r>
              <a:rPr dirty="0" sz="1950" spc="125">
                <a:latin typeface="Arial"/>
                <a:cs typeface="Arial"/>
              </a:rPr>
              <a:t> </a:t>
            </a:r>
            <a:r>
              <a:rPr dirty="0" sz="1950" spc="140">
                <a:latin typeface="Arial"/>
                <a:cs typeface="Arial"/>
              </a:rPr>
              <a:t>fundraise</a:t>
            </a:r>
            <a:r>
              <a:rPr dirty="0" sz="1950" spc="200">
                <a:latin typeface="Arial"/>
                <a:cs typeface="Arial"/>
              </a:rPr>
              <a:t> </a:t>
            </a:r>
            <a:r>
              <a:rPr dirty="0" sz="1950" spc="145">
                <a:latin typeface="Arial"/>
                <a:cs typeface="Arial"/>
              </a:rPr>
              <a:t>per</a:t>
            </a:r>
            <a:r>
              <a:rPr dirty="0" sz="1950" spc="190">
                <a:latin typeface="Arial"/>
                <a:cs typeface="Arial"/>
              </a:rPr>
              <a:t> </a:t>
            </a:r>
            <a:r>
              <a:rPr dirty="0" sz="1950" spc="135">
                <a:latin typeface="Arial"/>
                <a:cs typeface="Arial"/>
              </a:rPr>
              <a:t>year</a:t>
            </a:r>
            <a:r>
              <a:rPr dirty="0" sz="1950" spc="145">
                <a:latin typeface="Arial"/>
                <a:cs typeface="Arial"/>
              </a:rPr>
              <a:t> </a:t>
            </a:r>
            <a:r>
              <a:rPr dirty="0" sz="1950" spc="95">
                <a:latin typeface="Arial"/>
                <a:cs typeface="Arial"/>
              </a:rPr>
              <a:t>increases</a:t>
            </a:r>
            <a:r>
              <a:rPr dirty="0" sz="1950" spc="260">
                <a:latin typeface="Arial"/>
                <a:cs typeface="Arial"/>
              </a:rPr>
              <a:t> </a:t>
            </a:r>
            <a:r>
              <a:rPr dirty="0" sz="1950" spc="85">
                <a:latin typeface="Arial"/>
                <a:cs typeface="Arial"/>
              </a:rPr>
              <a:t>to</a:t>
            </a:r>
            <a:r>
              <a:rPr dirty="0" sz="1950" spc="445">
                <a:latin typeface="Arial"/>
                <a:cs typeface="Arial"/>
              </a:rPr>
              <a:t> </a:t>
            </a:r>
            <a:r>
              <a:rPr dirty="0" sz="1950" spc="75">
                <a:latin typeface="Arial"/>
                <a:cs typeface="Arial"/>
              </a:rPr>
              <a:t>$SM</a:t>
            </a:r>
            <a:r>
              <a:rPr dirty="0" sz="1950" spc="125">
                <a:latin typeface="Arial"/>
                <a:cs typeface="Arial"/>
              </a:rPr>
              <a:t> </a:t>
            </a:r>
            <a:r>
              <a:rPr dirty="0" sz="1950" spc="220">
                <a:latin typeface="Arial"/>
                <a:cs typeface="Arial"/>
              </a:rPr>
              <a:t>from</a:t>
            </a:r>
            <a:r>
              <a:rPr dirty="0" sz="1950" spc="80">
                <a:latin typeface="Arial"/>
                <a:cs typeface="Arial"/>
              </a:rPr>
              <a:t> </a:t>
            </a:r>
            <a:r>
              <a:rPr dirty="0" sz="1950" spc="5">
                <a:latin typeface="Arial"/>
                <a:cs typeface="Arial"/>
              </a:rPr>
              <a:t>$1M.</a:t>
            </a:r>
            <a:endParaRPr sz="19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00"/>
              </a:spcBef>
            </a:pPr>
            <a:r>
              <a:rPr dirty="0" sz="2000" spc="150">
                <a:latin typeface="Arial"/>
                <a:cs typeface="Arial"/>
              </a:rPr>
              <a:t>We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155">
                <a:latin typeface="Arial"/>
                <a:cs typeface="Arial"/>
              </a:rPr>
              <a:t>expect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 spc="150">
                <a:latin typeface="Arial"/>
                <a:cs typeface="Arial"/>
              </a:rPr>
              <a:t>our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120">
                <a:latin typeface="Arial"/>
                <a:cs typeface="Arial"/>
              </a:rPr>
              <a:t>average</a:t>
            </a:r>
            <a:r>
              <a:rPr dirty="0" sz="2000" spc="110">
                <a:latin typeface="Arial"/>
                <a:cs typeface="Arial"/>
              </a:rPr>
              <a:t> </a:t>
            </a:r>
            <a:r>
              <a:rPr dirty="0" sz="2000" spc="105">
                <a:latin typeface="Arial"/>
                <a:cs typeface="Arial"/>
              </a:rPr>
              <a:t>raise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95">
                <a:latin typeface="Arial"/>
                <a:cs typeface="Arial"/>
              </a:rPr>
              <a:t>to</a:t>
            </a:r>
            <a:r>
              <a:rPr dirty="0" sz="2000" spc="295">
                <a:latin typeface="Arial"/>
                <a:cs typeface="Arial"/>
              </a:rPr>
              <a:t> </a:t>
            </a:r>
            <a:r>
              <a:rPr dirty="0" sz="2000" spc="155">
                <a:latin typeface="Arial"/>
                <a:cs typeface="Arial"/>
              </a:rPr>
              <a:t>almost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 spc="170">
                <a:latin typeface="Arial"/>
                <a:cs typeface="Arial"/>
              </a:rPr>
              <a:t>immediately</a:t>
            </a:r>
            <a:r>
              <a:rPr dirty="0" sz="2000" spc="245">
                <a:latin typeface="Arial"/>
                <a:cs typeface="Arial"/>
              </a:rPr>
              <a:t> </a:t>
            </a:r>
            <a:r>
              <a:rPr dirty="0" sz="2000" spc="165">
                <a:latin typeface="Arial"/>
                <a:cs typeface="Arial"/>
              </a:rPr>
              <a:t>double.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5587" y="2702531"/>
            <a:ext cx="988694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385" b="1">
                <a:solidFill>
                  <a:srgbClr val="16263D"/>
                </a:solidFill>
                <a:latin typeface="Arial"/>
                <a:cs typeface="Arial"/>
              </a:rPr>
              <a:t>2020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5727" y="2878440"/>
            <a:ext cx="206565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240" b="1">
                <a:solidFill>
                  <a:srgbClr val="16263D"/>
                </a:solidFill>
                <a:latin typeface="Arial"/>
                <a:cs typeface="Arial"/>
              </a:rPr>
              <a:t>2021</a:t>
            </a:r>
            <a:r>
              <a:rPr dirty="0" sz="2700" spc="-185" b="1">
                <a:solidFill>
                  <a:srgbClr val="16263D"/>
                </a:solidFill>
                <a:latin typeface="Arial"/>
                <a:cs typeface="Arial"/>
              </a:rPr>
              <a:t> </a:t>
            </a:r>
            <a:r>
              <a:rPr dirty="0" sz="2700" spc="155" b="1">
                <a:solidFill>
                  <a:srgbClr val="16263D"/>
                </a:solidFill>
                <a:latin typeface="Arial"/>
                <a:cs typeface="Arial"/>
              </a:rPr>
              <a:t>GOAL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5600" y="4205407"/>
            <a:ext cx="1981200" cy="507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50" spc="275" b="1">
                <a:solidFill>
                  <a:srgbClr val="1A1A1A"/>
                </a:solidFill>
                <a:latin typeface="Arial"/>
                <a:cs typeface="Arial"/>
              </a:rPr>
              <a:t>$225,000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784" y="5021152"/>
            <a:ext cx="2248535" cy="70167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dirty="0" sz="1850" spc="140" b="1">
                <a:solidFill>
                  <a:srgbClr val="1A1A1A"/>
                </a:solidFill>
                <a:latin typeface="Arial"/>
                <a:cs typeface="Arial"/>
              </a:rPr>
              <a:t>AVERAGE</a:t>
            </a:r>
            <a:r>
              <a:rPr dirty="0" sz="1850" spc="29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850" spc="155" b="1">
                <a:solidFill>
                  <a:srgbClr val="1A1A1A"/>
                </a:solidFill>
                <a:latin typeface="Arial"/>
                <a:cs typeface="Arial"/>
              </a:rPr>
              <a:t>RAISE</a:t>
            </a:r>
            <a:endParaRPr sz="1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1950" spc="110">
                <a:solidFill>
                  <a:srgbClr val="1A1A1A"/>
                </a:solidFill>
                <a:latin typeface="Arial"/>
                <a:cs typeface="Arial"/>
              </a:rPr>
              <a:t>2016-2020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0476" y="3921183"/>
            <a:ext cx="1551305" cy="1163955"/>
          </a:xfrm>
          <a:prstGeom prst="rect">
            <a:avLst/>
          </a:prstGeom>
        </p:spPr>
        <p:txBody>
          <a:bodyPr wrap="square" lIns="0" tIns="176530" rIns="0" bIns="0" rtlCol="0" vert="horz">
            <a:spAutoFit/>
          </a:bodyPr>
          <a:lstStyle/>
          <a:p>
            <a:pPr marL="407670">
              <a:lnSpc>
                <a:spcPct val="100000"/>
              </a:lnSpc>
              <a:spcBef>
                <a:spcPts val="1390"/>
              </a:spcBef>
            </a:pPr>
            <a:r>
              <a:rPr dirty="0" sz="4050" spc="225" b="1">
                <a:solidFill>
                  <a:srgbClr val="1A1A1A"/>
                </a:solidFill>
                <a:latin typeface="Times New Roman"/>
                <a:cs typeface="Times New Roman"/>
              </a:rPr>
              <a:t>44</a:t>
            </a: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850" spc="80" b="1">
                <a:solidFill>
                  <a:srgbClr val="1A1A1A"/>
                </a:solidFill>
                <a:latin typeface="Arial"/>
                <a:cs typeface="Arial"/>
              </a:rPr>
              <a:t>COMPANIES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99708" y="4205407"/>
            <a:ext cx="2065020" cy="507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150" spc="360" b="1">
                <a:solidFill>
                  <a:srgbClr val="1A1A1A"/>
                </a:solidFill>
                <a:latin typeface="Arial"/>
                <a:cs typeface="Arial"/>
              </a:rPr>
              <a:t>$500,000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0399" y="3949949"/>
            <a:ext cx="1551305" cy="1135380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algn="ctr" marR="37465">
              <a:lnSpc>
                <a:spcPct val="100000"/>
              </a:lnSpc>
              <a:spcBef>
                <a:spcPts val="1410"/>
              </a:spcBef>
            </a:pPr>
            <a:r>
              <a:rPr dirty="0" sz="3800" spc="465" b="1">
                <a:solidFill>
                  <a:srgbClr val="1A1A1A"/>
                </a:solidFill>
                <a:latin typeface="Arial"/>
                <a:cs typeface="Arial"/>
              </a:rPr>
              <a:t>100</a:t>
            </a:r>
            <a:endParaRPr sz="3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1850" spc="80" b="1">
                <a:solidFill>
                  <a:srgbClr val="1A1A1A"/>
                </a:solidFill>
                <a:latin typeface="Arial"/>
                <a:cs typeface="Arial"/>
              </a:rPr>
              <a:t>COMPANIES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70489" y="4798143"/>
            <a:ext cx="22161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40" b="1">
                <a:solidFill>
                  <a:srgbClr val="ED695B"/>
                </a:solidFill>
                <a:latin typeface="Arial"/>
                <a:cs typeface="Arial"/>
              </a:rPr>
              <a:t>X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9344" y="5005920"/>
            <a:ext cx="2241550" cy="713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7510" marR="5080" indent="-385445">
              <a:lnSpc>
                <a:spcPct val="122100"/>
              </a:lnSpc>
              <a:spcBef>
                <a:spcPts val="95"/>
              </a:spcBef>
            </a:pPr>
            <a:r>
              <a:rPr dirty="0" sz="1850" spc="140" b="1">
                <a:solidFill>
                  <a:srgbClr val="1A1A1A"/>
                </a:solidFill>
                <a:latin typeface="Arial"/>
                <a:cs typeface="Arial"/>
              </a:rPr>
              <a:t>AVERAGE</a:t>
            </a:r>
            <a:r>
              <a:rPr dirty="0" sz="1850" spc="30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850" spc="140" b="1">
                <a:solidFill>
                  <a:srgbClr val="1A1A1A"/>
                </a:solidFill>
                <a:latin typeface="Arial"/>
                <a:cs typeface="Arial"/>
              </a:rPr>
              <a:t>RAISE </a:t>
            </a:r>
            <a:r>
              <a:rPr dirty="0" sz="1850" spc="-49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850" spc="195" b="1">
                <a:solidFill>
                  <a:srgbClr val="1A1A1A"/>
                </a:solidFill>
                <a:latin typeface="Arial"/>
                <a:cs typeface="Arial"/>
              </a:rPr>
              <a:t>($SM</a:t>
            </a:r>
            <a:r>
              <a:rPr dirty="0" sz="1850" spc="26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850" spc="200" b="1">
                <a:solidFill>
                  <a:srgbClr val="1A1A1A"/>
                </a:solidFill>
                <a:latin typeface="Arial"/>
                <a:cs typeface="Arial"/>
              </a:rPr>
              <a:t>CAP)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2256" y="5271059"/>
            <a:ext cx="1512570" cy="576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3525" marR="5080" indent="-251460">
              <a:lnSpc>
                <a:spcPct val="124600"/>
              </a:lnSpc>
              <a:spcBef>
                <a:spcPts val="95"/>
              </a:spcBef>
            </a:pPr>
            <a:r>
              <a:rPr dirty="0" sz="1450" spc="165">
                <a:solidFill>
                  <a:srgbClr val="1A1A1A"/>
                </a:solidFill>
                <a:latin typeface="Arial"/>
                <a:cs typeface="Arial"/>
              </a:rPr>
              <a:t>LAUNCHED</a:t>
            </a:r>
            <a:r>
              <a:rPr dirty="0" sz="1450" spc="18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20">
                <a:solidFill>
                  <a:srgbClr val="1A1A1A"/>
                </a:solidFill>
                <a:latin typeface="Arial"/>
                <a:cs typeface="Arial"/>
              </a:rPr>
              <a:t>IN </a:t>
            </a:r>
            <a:r>
              <a:rPr dirty="0" sz="1450" spc="-38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90">
                <a:solidFill>
                  <a:srgbClr val="1A1A1A"/>
                </a:solidFill>
                <a:latin typeface="Arial"/>
                <a:cs typeface="Arial"/>
              </a:rPr>
              <a:t>DEC</a:t>
            </a:r>
            <a:r>
              <a:rPr dirty="0" sz="1450" spc="2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260">
                <a:solidFill>
                  <a:srgbClr val="1A1A1A"/>
                </a:solidFill>
                <a:latin typeface="Arial"/>
                <a:cs typeface="Arial"/>
              </a:rPr>
              <a:t>2020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29681" y="5263411"/>
            <a:ext cx="2025650" cy="576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6195">
              <a:lnSpc>
                <a:spcPct val="124600"/>
              </a:lnSpc>
              <a:spcBef>
                <a:spcPts val="95"/>
              </a:spcBef>
            </a:pPr>
            <a:r>
              <a:rPr dirty="0" sz="1450" spc="150">
                <a:solidFill>
                  <a:srgbClr val="1A1A1A"/>
                </a:solidFill>
                <a:latin typeface="Arial"/>
                <a:cs typeface="Arial"/>
              </a:rPr>
              <a:t>Need </a:t>
            </a:r>
            <a:r>
              <a:rPr dirty="0" sz="1450" spc="105">
                <a:solidFill>
                  <a:srgbClr val="1A1A1A"/>
                </a:solidFill>
                <a:latin typeface="Arial"/>
                <a:cs typeface="Arial"/>
              </a:rPr>
              <a:t>to </a:t>
            </a:r>
            <a:r>
              <a:rPr dirty="0" sz="1450" spc="130">
                <a:solidFill>
                  <a:srgbClr val="1A1A1A"/>
                </a:solidFill>
                <a:latin typeface="Arial"/>
                <a:cs typeface="Arial"/>
              </a:rPr>
              <a:t>launch </a:t>
            </a:r>
            <a:r>
              <a:rPr dirty="0" sz="1450" spc="125">
                <a:solidFill>
                  <a:srgbClr val="1A1A1A"/>
                </a:solidFill>
                <a:latin typeface="Arial"/>
                <a:cs typeface="Arial"/>
              </a:rPr>
              <a:t>per </a:t>
            </a:r>
            <a:r>
              <a:rPr dirty="0" sz="1450" spc="13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200">
                <a:solidFill>
                  <a:srgbClr val="1A1A1A"/>
                </a:solidFill>
                <a:latin typeface="Arial"/>
                <a:cs typeface="Arial"/>
              </a:rPr>
              <a:t>month</a:t>
            </a:r>
            <a:r>
              <a:rPr dirty="0" sz="1450" spc="1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50">
                <a:solidFill>
                  <a:srgbClr val="1A1A1A"/>
                </a:solidFill>
                <a:latin typeface="Arial"/>
                <a:cs typeface="Arial"/>
              </a:rPr>
              <a:t>to</a:t>
            </a:r>
            <a:r>
              <a:rPr dirty="0" sz="1450" spc="9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25">
                <a:solidFill>
                  <a:srgbClr val="1A1A1A"/>
                </a:solidFill>
                <a:latin typeface="Arial"/>
                <a:cs typeface="Arial"/>
              </a:rPr>
              <a:t>hit</a:t>
            </a:r>
            <a:r>
              <a:rPr dirty="0" sz="1450" spc="15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90">
                <a:solidFill>
                  <a:srgbClr val="1A1A1A"/>
                </a:solidFill>
                <a:latin typeface="Arial"/>
                <a:cs typeface="Arial"/>
              </a:rPr>
              <a:t>3x</a:t>
            </a:r>
            <a:r>
              <a:rPr dirty="0" sz="1450" spc="-35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1450" spc="165">
                <a:solidFill>
                  <a:srgbClr val="1A1A1A"/>
                </a:solidFill>
                <a:latin typeface="Arial"/>
                <a:cs typeface="Arial"/>
              </a:rPr>
              <a:t>goal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7272" y="6340535"/>
            <a:ext cx="11463020" cy="11995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2900" spc="-235">
                <a:solidFill>
                  <a:srgbClr val="ED695B"/>
                </a:solidFill>
                <a:latin typeface="Arial"/>
                <a:cs typeface="Arial"/>
              </a:rPr>
              <a:t>=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  <a:tabLst>
                <a:tab pos="810260" algn="l"/>
              </a:tabLst>
            </a:pPr>
            <a:r>
              <a:rPr dirty="0" sz="2750" spc="120">
                <a:solidFill>
                  <a:srgbClr val="EF8C83"/>
                </a:solidFill>
                <a:latin typeface="Arial"/>
                <a:cs typeface="Arial"/>
              </a:rPr>
              <a:t>248	</a:t>
            </a:r>
            <a:r>
              <a:rPr dirty="0" sz="2750" spc="240">
                <a:solidFill>
                  <a:srgbClr val="EF8C83"/>
                </a:solidFill>
                <a:latin typeface="Arial"/>
                <a:cs typeface="Arial"/>
              </a:rPr>
              <a:t>companies</a:t>
            </a:r>
            <a:r>
              <a:rPr dirty="0" sz="2750" spc="260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10">
                <a:solidFill>
                  <a:srgbClr val="EF8C83"/>
                </a:solidFill>
                <a:latin typeface="Arial"/>
                <a:cs typeface="Arial"/>
              </a:rPr>
              <a:t>are</a:t>
            </a:r>
            <a:r>
              <a:rPr dirty="0" sz="2750" spc="25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15">
                <a:solidFill>
                  <a:srgbClr val="EF8C83"/>
                </a:solidFill>
                <a:latin typeface="Arial"/>
                <a:cs typeface="Arial"/>
              </a:rPr>
              <a:t>already</a:t>
            </a:r>
            <a:r>
              <a:rPr dirty="0" sz="2750" spc="310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65">
                <a:solidFill>
                  <a:srgbClr val="EF8C83"/>
                </a:solidFill>
                <a:latin typeface="Arial"/>
                <a:cs typeface="Arial"/>
              </a:rPr>
              <a:t>preparing</a:t>
            </a:r>
            <a:r>
              <a:rPr dirty="0" sz="2750" spc="200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40">
                <a:solidFill>
                  <a:srgbClr val="EF8C83"/>
                </a:solidFill>
                <a:latin typeface="Arial"/>
                <a:cs typeface="Arial"/>
              </a:rPr>
              <a:t>to</a:t>
            </a:r>
            <a:r>
              <a:rPr dirty="0" sz="2750" spc="355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25">
                <a:solidFill>
                  <a:srgbClr val="EF8C83"/>
                </a:solidFill>
                <a:latin typeface="Arial"/>
                <a:cs typeface="Arial"/>
              </a:rPr>
              <a:t>launch</a:t>
            </a:r>
            <a:r>
              <a:rPr dirty="0" sz="2750" spc="100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60">
                <a:solidFill>
                  <a:srgbClr val="EF8C83"/>
                </a:solidFill>
                <a:latin typeface="Arial"/>
                <a:cs typeface="Arial"/>
              </a:rPr>
              <a:t>on</a:t>
            </a:r>
            <a:r>
              <a:rPr dirty="0" sz="2750" spc="160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00">
                <a:solidFill>
                  <a:srgbClr val="EF8C83"/>
                </a:solidFill>
                <a:latin typeface="Arial"/>
                <a:cs typeface="Arial"/>
              </a:rPr>
              <a:t>March</a:t>
            </a:r>
            <a:r>
              <a:rPr dirty="0" sz="2750" spc="-65">
                <a:solidFill>
                  <a:srgbClr val="EF8C83"/>
                </a:solidFill>
                <a:latin typeface="Arial"/>
                <a:cs typeface="Arial"/>
              </a:rPr>
              <a:t> </a:t>
            </a:r>
            <a:r>
              <a:rPr dirty="0" sz="2750" spc="210">
                <a:solidFill>
                  <a:srgbClr val="EF8C83"/>
                </a:solidFill>
                <a:latin typeface="Arial"/>
                <a:cs typeface="Arial"/>
              </a:rPr>
              <a:t>15th</a:t>
            </a:r>
            <a:endParaRPr sz="2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48627" y="6442512"/>
            <a:ext cx="84328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14" b="1">
                <a:solidFill>
                  <a:srgbClr val="ED695B"/>
                </a:solidFill>
                <a:latin typeface="Arial"/>
                <a:cs typeface="Arial"/>
              </a:rPr>
              <a:t>$SOM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8199120"/>
            <a:chOff x="0" y="0"/>
            <a:chExt cx="14630400" cy="819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400" cy="66846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0230"/>
              <a:ext cx="12645009" cy="3518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9956"/>
              <a:ext cx="14630400" cy="14990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25882" y="847837"/>
            <a:ext cx="29083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90">
                <a:solidFill>
                  <a:srgbClr val="D8C64F"/>
                </a:solidFill>
                <a:latin typeface="Arial"/>
                <a:cs typeface="Arial"/>
              </a:rPr>
              <a:t>•*•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47497" y="994427"/>
            <a:ext cx="5029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9575" algn="l"/>
              </a:tabLst>
            </a:pPr>
            <a:r>
              <a:rPr dirty="0" sz="1400" spc="85">
                <a:solidFill>
                  <a:srgbClr val="CAC167"/>
                </a:solidFill>
                <a:latin typeface="Arial"/>
                <a:cs typeface="Arial"/>
              </a:rPr>
              <a:t>*</a:t>
            </a:r>
            <a:r>
              <a:rPr dirty="0" sz="1400" spc="85">
                <a:solidFill>
                  <a:srgbClr val="CAC167"/>
                </a:solidFill>
                <a:latin typeface="Arial"/>
                <a:cs typeface="Arial"/>
              </a:rPr>
              <a:t>	</a:t>
            </a:r>
            <a:r>
              <a:rPr dirty="0" sz="1400" spc="85">
                <a:solidFill>
                  <a:srgbClr val="D8C64F"/>
                </a:solidFill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09308" y="1124448"/>
            <a:ext cx="5797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5775" algn="l"/>
              </a:tabLst>
            </a:pPr>
            <a:r>
              <a:rPr dirty="0" sz="1400" spc="85">
                <a:solidFill>
                  <a:srgbClr val="CAC167"/>
                </a:solidFill>
                <a:latin typeface="Arial"/>
                <a:cs typeface="Arial"/>
              </a:rPr>
              <a:t>*</a:t>
            </a:r>
            <a:r>
              <a:rPr dirty="0" sz="1400" spc="85">
                <a:solidFill>
                  <a:srgbClr val="CAC167"/>
                </a:solidFill>
                <a:latin typeface="Arial"/>
                <a:cs typeface="Arial"/>
              </a:rPr>
              <a:t>	</a:t>
            </a:r>
            <a:r>
              <a:rPr dirty="0" sz="1400" spc="85">
                <a:solidFill>
                  <a:srgbClr val="CAC167"/>
                </a:solidFill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14452" y="1330950"/>
            <a:ext cx="5613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27777" sz="2100" spc="165">
                <a:solidFill>
                  <a:srgbClr val="CAC167"/>
                </a:solidFill>
                <a:latin typeface="Arial"/>
                <a:cs typeface="Arial"/>
              </a:rPr>
              <a:t>*</a:t>
            </a:r>
            <a:r>
              <a:rPr dirty="0" sz="1350" spc="85">
                <a:solidFill>
                  <a:srgbClr val="CAC167"/>
                </a:solidFill>
                <a:latin typeface="Arial"/>
                <a:cs typeface="Arial"/>
              </a:rPr>
              <a:t>*</a:t>
            </a:r>
            <a:r>
              <a:rPr dirty="0" sz="1350" spc="-25">
                <a:solidFill>
                  <a:srgbClr val="CAC167"/>
                </a:solidFill>
                <a:latin typeface="Arial"/>
                <a:cs typeface="Arial"/>
              </a:rPr>
              <a:t> </a:t>
            </a:r>
            <a:r>
              <a:rPr dirty="0" sz="1350" spc="85">
                <a:solidFill>
                  <a:srgbClr val="D8C64F"/>
                </a:solidFill>
                <a:latin typeface="Arial"/>
                <a:cs typeface="Arial"/>
              </a:rPr>
              <a:t>*</a:t>
            </a:r>
            <a:r>
              <a:rPr dirty="0" sz="1350" spc="-85">
                <a:solidFill>
                  <a:srgbClr val="D8C64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D8C64F"/>
                </a:solidFill>
                <a:latin typeface="Arial"/>
                <a:cs typeface="Arial"/>
              </a:rPr>
              <a:t>*</a:t>
            </a:r>
            <a:r>
              <a:rPr dirty="0" baseline="27777" sz="2100" spc="127">
                <a:solidFill>
                  <a:srgbClr val="D8C64F"/>
                </a:solidFill>
                <a:latin typeface="Arial"/>
                <a:cs typeface="Arial"/>
              </a:rPr>
              <a:t>*</a:t>
            </a:r>
            <a:endParaRPr baseline="27777"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2597" y="1969308"/>
            <a:ext cx="341630" cy="94615"/>
          </a:xfrm>
          <a:prstGeom prst="rect">
            <a:avLst/>
          </a:prstGeom>
          <a:solidFill>
            <a:srgbClr val="67676B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550" spc="30">
                <a:solidFill>
                  <a:srgbClr val="D8D8DB"/>
                </a:solidFill>
                <a:latin typeface="Times New Roman"/>
                <a:cs typeface="Times New Roman"/>
              </a:rPr>
              <a:t>!</a:t>
            </a:r>
            <a:r>
              <a:rPr dirty="0" sz="550" spc="15">
                <a:solidFill>
                  <a:srgbClr val="BCBCBF"/>
                </a:solidFill>
                <a:latin typeface="Times New Roman"/>
                <a:cs typeface="Times New Roman"/>
              </a:rPr>
              <a:t>CELANO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13630" y="1708262"/>
            <a:ext cx="990600" cy="117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6860" indent="-264795">
              <a:lnSpc>
                <a:spcPts val="925"/>
              </a:lnSpc>
              <a:buClr>
                <a:srgbClr val="053190"/>
              </a:buClr>
              <a:buSzPts val="2900"/>
              <a:buChar char="■"/>
              <a:tabLst>
                <a:tab pos="277495" algn="l"/>
              </a:tabLst>
            </a:pPr>
            <a:r>
              <a:rPr dirty="0" sz="600" spc="-30">
                <a:solidFill>
                  <a:srgbClr val="4F4F4F"/>
                </a:solidFill>
                <a:latin typeface="Arial"/>
                <a:cs typeface="Arial"/>
              </a:rPr>
              <a:t>E</a:t>
            </a:r>
            <a:r>
              <a:rPr dirty="0" sz="600" spc="-30">
                <a:solidFill>
                  <a:srgbClr val="69696D"/>
                </a:solidFill>
                <a:latin typeface="Arial"/>
                <a:cs typeface="Arial"/>
              </a:rPr>
              <a:t>U</a:t>
            </a:r>
            <a:r>
              <a:rPr dirty="0" sz="600" spc="-10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600" spc="40">
                <a:solidFill>
                  <a:srgbClr val="69696D"/>
                </a:solidFill>
                <a:latin typeface="Arial"/>
                <a:cs typeface="Arial"/>
              </a:rPr>
              <a:t>mem</a:t>
            </a:r>
            <a:r>
              <a:rPr dirty="0" sz="600" spc="40">
                <a:solidFill>
                  <a:srgbClr val="4F4F4F"/>
                </a:solidFill>
                <a:latin typeface="Arial"/>
                <a:cs typeface="Arial"/>
              </a:rPr>
              <a:t>b</a:t>
            </a:r>
            <a:r>
              <a:rPr dirty="0" sz="600" spc="40">
                <a:solidFill>
                  <a:srgbClr val="69696D"/>
                </a:solidFill>
                <a:latin typeface="Arial"/>
                <a:cs typeface="Arial"/>
              </a:rPr>
              <a:t>er</a:t>
            </a:r>
            <a:r>
              <a:rPr dirty="0" sz="600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69696D"/>
                </a:solidFill>
                <a:latin typeface="Arial"/>
                <a:cs typeface="Arial"/>
              </a:rPr>
              <a:t>states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29918" y="6516445"/>
            <a:ext cx="21209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90">
                <a:solidFill>
                  <a:srgbClr val="69696D"/>
                </a:solidFill>
                <a:latin typeface="Arial"/>
                <a:cs typeface="Arial"/>
              </a:rPr>
              <a:t>-</a:t>
            </a:r>
            <a:r>
              <a:rPr dirty="0" sz="1350" spc="260">
                <a:solidFill>
                  <a:srgbClr val="69696D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7C8082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45513" y="6711475"/>
            <a:ext cx="4762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45">
                <a:solidFill>
                  <a:srgbClr val="69696D"/>
                </a:solidFill>
                <a:latin typeface="Times New Roman"/>
                <a:cs typeface="Times New Roman"/>
              </a:rPr>
              <a:t>I</a:t>
            </a:r>
            <a:endParaRPr sz="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413" y="3028809"/>
            <a:ext cx="13607122" cy="2202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1365" y="485822"/>
            <a:ext cx="7496809" cy="6299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950" spc="240">
                <a:solidFill>
                  <a:srgbClr val="1A2331"/>
                </a:solidFill>
              </a:rPr>
              <a:t>Where</a:t>
            </a:r>
            <a:r>
              <a:rPr dirty="0" sz="3950" spc="295">
                <a:solidFill>
                  <a:srgbClr val="1A2331"/>
                </a:solidFill>
              </a:rPr>
              <a:t> </a:t>
            </a:r>
            <a:r>
              <a:rPr dirty="0" sz="3950" spc="240">
                <a:solidFill>
                  <a:srgbClr val="1A2331"/>
                </a:solidFill>
              </a:rPr>
              <a:t>do</a:t>
            </a:r>
            <a:r>
              <a:rPr dirty="0" sz="3950" spc="280">
                <a:solidFill>
                  <a:srgbClr val="1A2331"/>
                </a:solidFill>
              </a:rPr>
              <a:t> </a:t>
            </a:r>
            <a:r>
              <a:rPr dirty="0" sz="3950" spc="240">
                <a:solidFill>
                  <a:srgbClr val="1A2331"/>
                </a:solidFill>
              </a:rPr>
              <a:t>we</a:t>
            </a:r>
            <a:r>
              <a:rPr dirty="0" sz="3950" spc="145">
                <a:solidFill>
                  <a:srgbClr val="1A2331"/>
                </a:solidFill>
              </a:rPr>
              <a:t> </a:t>
            </a:r>
            <a:r>
              <a:rPr dirty="0" sz="3950" spc="220">
                <a:solidFill>
                  <a:srgbClr val="1A2331"/>
                </a:solidFill>
              </a:rPr>
              <a:t>go</a:t>
            </a:r>
            <a:r>
              <a:rPr dirty="0" sz="3950" spc="254">
                <a:solidFill>
                  <a:srgbClr val="1A2331"/>
                </a:solidFill>
              </a:rPr>
              <a:t> </a:t>
            </a:r>
            <a:r>
              <a:rPr dirty="0" sz="3950" spc="185">
                <a:solidFill>
                  <a:srgbClr val="1A2331"/>
                </a:solidFill>
              </a:rPr>
              <a:t>after</a:t>
            </a:r>
            <a:r>
              <a:rPr dirty="0" sz="3950" spc="470">
                <a:solidFill>
                  <a:srgbClr val="1A2331"/>
                </a:solidFill>
              </a:rPr>
              <a:t> </a:t>
            </a:r>
            <a:r>
              <a:rPr dirty="0" sz="3950" spc="290">
                <a:solidFill>
                  <a:srgbClr val="1A2331"/>
                </a:solidFill>
              </a:rPr>
              <a:t>2024?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5997064" y="1527255"/>
            <a:ext cx="5608320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-555">
                <a:solidFill>
                  <a:srgbClr val="9C9A91"/>
                </a:solidFill>
                <a:latin typeface="Courier New"/>
                <a:cs typeface="Courier New"/>
              </a:rPr>
              <a:t>··--·---------------------------------------·················-----------•.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8259" y="1989971"/>
            <a:ext cx="2933065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60" b="1">
                <a:solidFill>
                  <a:srgbClr val="1A2331"/>
                </a:solidFill>
                <a:latin typeface="Arial"/>
                <a:cs typeface="Arial"/>
              </a:rPr>
              <a:t>Early</a:t>
            </a:r>
            <a:r>
              <a:rPr dirty="0" sz="1450" spc="90" b="1">
                <a:solidFill>
                  <a:srgbClr val="1A2331"/>
                </a:solidFill>
                <a:latin typeface="Arial"/>
                <a:cs typeface="Arial"/>
              </a:rPr>
              <a:t> Stage</a:t>
            </a:r>
            <a:r>
              <a:rPr dirty="0" sz="1450" spc="30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80" b="1">
                <a:solidFill>
                  <a:srgbClr val="1A2331"/>
                </a:solidFill>
                <a:latin typeface="Arial"/>
                <a:cs typeface="Arial"/>
              </a:rPr>
              <a:t>Primary</a:t>
            </a:r>
            <a:r>
              <a:rPr dirty="0" sz="1450" spc="55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75" b="1">
                <a:solidFill>
                  <a:srgbClr val="1A2331"/>
                </a:solidFill>
                <a:latin typeface="Arial"/>
                <a:cs typeface="Arial"/>
              </a:rPr>
              <a:t>Offerings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2325" y="2381306"/>
            <a:ext cx="147701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60" b="1">
                <a:solidFill>
                  <a:srgbClr val="D86E69"/>
                </a:solidFill>
                <a:latin typeface="Arial"/>
                <a:cs typeface="Arial"/>
              </a:rPr>
              <a:t>CURRENT</a:t>
            </a:r>
            <a:r>
              <a:rPr dirty="0" sz="1200" spc="45" b="1">
                <a:solidFill>
                  <a:srgbClr val="D86E69"/>
                </a:solidFill>
                <a:latin typeface="Arial"/>
                <a:cs typeface="Arial"/>
              </a:rPr>
              <a:t> </a:t>
            </a:r>
            <a:r>
              <a:rPr dirty="0" sz="1200" spc="85" b="1">
                <a:solidFill>
                  <a:srgbClr val="D86E69"/>
                </a:solidFill>
                <a:latin typeface="Arial"/>
                <a:cs typeface="Arial"/>
              </a:rPr>
              <a:t>FOCUS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1007" y="1989971"/>
            <a:ext cx="3496310" cy="593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95" b="1">
                <a:solidFill>
                  <a:srgbClr val="1A2331"/>
                </a:solidFill>
                <a:latin typeface="Arial"/>
                <a:cs typeface="Arial"/>
              </a:rPr>
              <a:t>Reg</a:t>
            </a:r>
            <a:r>
              <a:rPr dirty="0" sz="1450" spc="75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100" b="1">
                <a:solidFill>
                  <a:srgbClr val="1A2331"/>
                </a:solidFill>
                <a:latin typeface="Arial"/>
                <a:cs typeface="Arial"/>
              </a:rPr>
              <a:t>A+</a:t>
            </a:r>
            <a:r>
              <a:rPr dirty="0" sz="1450" spc="90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70" b="1">
                <a:solidFill>
                  <a:srgbClr val="1A2331"/>
                </a:solidFill>
                <a:latin typeface="Arial"/>
                <a:cs typeface="Arial"/>
              </a:rPr>
              <a:t>IPOs</a:t>
            </a:r>
            <a:r>
              <a:rPr dirty="0" sz="1450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75" b="1">
                <a:solidFill>
                  <a:srgbClr val="1A2331"/>
                </a:solidFill>
                <a:latin typeface="Arial"/>
                <a:cs typeface="Arial"/>
              </a:rPr>
              <a:t>and</a:t>
            </a:r>
            <a:r>
              <a:rPr dirty="0" sz="1450" spc="145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60" b="1">
                <a:solidFill>
                  <a:srgbClr val="1A2331"/>
                </a:solidFill>
                <a:latin typeface="Arial"/>
                <a:cs typeface="Arial"/>
              </a:rPr>
              <a:t>Secondary</a:t>
            </a:r>
            <a:r>
              <a:rPr dirty="0" sz="1450" spc="185" b="1">
                <a:solidFill>
                  <a:srgbClr val="1A2331"/>
                </a:solidFill>
                <a:latin typeface="Arial"/>
                <a:cs typeface="Arial"/>
              </a:rPr>
              <a:t> </a:t>
            </a:r>
            <a:r>
              <a:rPr dirty="0" sz="1450" spc="85" b="1">
                <a:solidFill>
                  <a:srgbClr val="1A2331"/>
                </a:solidFill>
                <a:latin typeface="Arial"/>
                <a:cs typeface="Arial"/>
              </a:rPr>
              <a:t>Market</a:t>
            </a:r>
            <a:endParaRPr sz="145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1280"/>
              </a:spcBef>
            </a:pPr>
            <a:r>
              <a:rPr dirty="0" sz="1200" spc="105" b="1">
                <a:solidFill>
                  <a:srgbClr val="D86E69"/>
                </a:solidFill>
                <a:latin typeface="Arial"/>
                <a:cs typeface="Arial"/>
              </a:rPr>
              <a:t>WE</a:t>
            </a:r>
            <a:r>
              <a:rPr dirty="0" sz="1200" spc="65" b="1">
                <a:solidFill>
                  <a:srgbClr val="D86E69"/>
                </a:solidFill>
                <a:latin typeface="Arial"/>
                <a:cs typeface="Arial"/>
              </a:rPr>
              <a:t> </a:t>
            </a:r>
            <a:r>
              <a:rPr dirty="0" sz="1200" spc="60" b="1">
                <a:solidFill>
                  <a:srgbClr val="D86E69"/>
                </a:solidFill>
                <a:latin typeface="Arial"/>
                <a:cs typeface="Arial"/>
              </a:rPr>
              <a:t>EXPECT </a:t>
            </a:r>
            <a:r>
              <a:rPr dirty="0" sz="1200" spc="90" b="1">
                <a:solidFill>
                  <a:srgbClr val="D86E69"/>
                </a:solidFill>
                <a:latin typeface="Arial"/>
                <a:cs typeface="Arial"/>
              </a:rPr>
              <a:t>ENOUGH</a:t>
            </a:r>
            <a:r>
              <a:rPr dirty="0" sz="1200" spc="55" b="1">
                <a:solidFill>
                  <a:srgbClr val="D86E69"/>
                </a:solidFill>
                <a:latin typeface="Arial"/>
                <a:cs typeface="Arial"/>
              </a:rPr>
              <a:t> </a:t>
            </a:r>
            <a:r>
              <a:rPr dirty="0" sz="1200" spc="75" b="1">
                <a:solidFill>
                  <a:srgbClr val="D86E69"/>
                </a:solidFill>
                <a:latin typeface="Arial"/>
                <a:cs typeface="Arial"/>
              </a:rPr>
              <a:t>LIQUIDITY</a:t>
            </a:r>
            <a:r>
              <a:rPr dirty="0" sz="1200" spc="165" b="1">
                <a:solidFill>
                  <a:srgbClr val="D86E69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D86E69"/>
                </a:solidFill>
                <a:latin typeface="Arial"/>
                <a:cs typeface="Arial"/>
              </a:rPr>
              <a:t>BY</a:t>
            </a:r>
            <a:r>
              <a:rPr dirty="0" sz="1200" spc="145" b="1">
                <a:solidFill>
                  <a:srgbClr val="D86E69"/>
                </a:solidFill>
                <a:latin typeface="Arial"/>
                <a:cs typeface="Arial"/>
              </a:rPr>
              <a:t> </a:t>
            </a:r>
            <a:r>
              <a:rPr dirty="0" sz="1200" spc="140" b="1">
                <a:solidFill>
                  <a:srgbClr val="D86E69"/>
                </a:solidFill>
                <a:latin typeface="Arial"/>
                <a:cs typeface="Arial"/>
              </a:rPr>
              <a:t>2024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55740" y="1951730"/>
            <a:ext cx="412750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180" b="1">
                <a:solidFill>
                  <a:srgbClr val="1A2331"/>
                </a:solidFill>
                <a:latin typeface="Arial"/>
                <a:cs typeface="Arial"/>
              </a:rPr>
              <a:t>IPO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59814" y="5454617"/>
            <a:ext cx="5038090" cy="1677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" marR="5080" indent="-635">
              <a:lnSpc>
                <a:spcPct val="124600"/>
              </a:lnSpc>
              <a:spcBef>
                <a:spcPts val="95"/>
              </a:spcBef>
            </a:pPr>
            <a:r>
              <a:rPr dirty="0" sz="1450" spc="120">
                <a:solidFill>
                  <a:srgbClr val="0F0A07"/>
                </a:solidFill>
                <a:latin typeface="Arial"/>
                <a:cs typeface="Arial"/>
              </a:rPr>
              <a:t>Startup</a:t>
            </a:r>
            <a:r>
              <a:rPr dirty="0" sz="1450" spc="135">
                <a:solidFill>
                  <a:srgbClr val="0F0A07"/>
                </a:solidFill>
                <a:latin typeface="Arial"/>
                <a:cs typeface="Arial"/>
              </a:rPr>
              <a:t>s</a:t>
            </a:r>
            <a:r>
              <a:rPr dirty="0" sz="1450" spc="9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50">
                <a:solidFill>
                  <a:srgbClr val="0F0A07"/>
                </a:solidFill>
                <a:latin typeface="Arial"/>
                <a:cs typeface="Arial"/>
              </a:rPr>
              <a:t>can</a:t>
            </a:r>
            <a:r>
              <a:rPr dirty="0" sz="1450" spc="-4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40">
                <a:solidFill>
                  <a:srgbClr val="0F0A07"/>
                </a:solidFill>
                <a:latin typeface="Arial"/>
                <a:cs typeface="Arial"/>
              </a:rPr>
              <a:t>us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e</a:t>
            </a:r>
            <a:r>
              <a:rPr dirty="0" sz="1450" spc="-15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70">
                <a:solidFill>
                  <a:srgbClr val="0F0A07"/>
                </a:solidFill>
                <a:latin typeface="Arial"/>
                <a:cs typeface="Arial"/>
              </a:rPr>
              <a:t>Re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g</a:t>
            </a:r>
            <a:r>
              <a:rPr dirty="0" sz="1450" spc="-8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200">
                <a:solidFill>
                  <a:srgbClr val="0F0A07"/>
                </a:solidFill>
                <a:latin typeface="Arial"/>
                <a:cs typeface="Arial"/>
              </a:rPr>
              <a:t>D</a:t>
            </a:r>
            <a:r>
              <a:rPr dirty="0" sz="1450" spc="3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50">
                <a:solidFill>
                  <a:srgbClr val="0F0A07"/>
                </a:solidFill>
                <a:latin typeface="Arial"/>
                <a:cs typeface="Arial"/>
              </a:rPr>
              <a:t>an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d</a:t>
            </a:r>
            <a:r>
              <a:rPr dirty="0" sz="1450" spc="1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70">
                <a:solidFill>
                  <a:srgbClr val="0F0A07"/>
                </a:solidFill>
                <a:latin typeface="Arial"/>
                <a:cs typeface="Arial"/>
              </a:rPr>
              <a:t>Re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g</a:t>
            </a:r>
            <a:r>
              <a:rPr dirty="0" sz="1450" spc="-9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80">
                <a:solidFill>
                  <a:srgbClr val="0F0A07"/>
                </a:solidFill>
                <a:latin typeface="Arial"/>
                <a:cs typeface="Arial"/>
              </a:rPr>
              <a:t>A</a:t>
            </a:r>
            <a:r>
              <a:rPr dirty="0" sz="1450" spc="160">
                <a:solidFill>
                  <a:srgbClr val="0F0A07"/>
                </a:solidFill>
                <a:latin typeface="Arial"/>
                <a:cs typeface="Arial"/>
              </a:rPr>
              <a:t>+</a:t>
            </a:r>
            <a:r>
              <a:rPr dirty="0" sz="1450" spc="5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70">
                <a:solidFill>
                  <a:srgbClr val="0F0A07"/>
                </a:solidFill>
                <a:latin typeface="Arial"/>
                <a:cs typeface="Arial"/>
              </a:rPr>
              <a:t>t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o</a:t>
            </a:r>
            <a:r>
              <a:rPr dirty="0" sz="1450" spc="17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20">
                <a:solidFill>
                  <a:srgbClr val="0F0A07"/>
                </a:solidFill>
                <a:latin typeface="Arial"/>
                <a:cs typeface="Arial"/>
              </a:rPr>
              <a:t>stay</a:t>
            </a:r>
            <a:r>
              <a:rPr dirty="0" sz="1450" spc="3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25">
                <a:solidFill>
                  <a:srgbClr val="0F0A07"/>
                </a:solidFill>
                <a:latin typeface="Arial"/>
                <a:cs typeface="Arial"/>
              </a:rPr>
              <a:t>'private'  </a:t>
            </a:r>
            <a:r>
              <a:rPr dirty="0" sz="1450" spc="140">
                <a:solidFill>
                  <a:srgbClr val="0F0A07"/>
                </a:solidFill>
                <a:latin typeface="Arial"/>
                <a:cs typeface="Arial"/>
              </a:rPr>
              <a:t>while </a:t>
            </a:r>
            <a:r>
              <a:rPr dirty="0" sz="1450" spc="145">
                <a:solidFill>
                  <a:srgbClr val="0F0A07"/>
                </a:solidFill>
                <a:latin typeface="Arial"/>
                <a:cs typeface="Arial"/>
              </a:rPr>
              <a:t>allowing 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limited </a:t>
            </a:r>
            <a:r>
              <a:rPr dirty="0" sz="1450" spc="145">
                <a:solidFill>
                  <a:srgbClr val="0F0A07"/>
                </a:solidFill>
                <a:latin typeface="Arial"/>
                <a:cs typeface="Arial"/>
              </a:rPr>
              <a:t>public </a:t>
            </a:r>
            <a:r>
              <a:rPr dirty="0" sz="1450" spc="75">
                <a:solidFill>
                  <a:srgbClr val="0F0A07"/>
                </a:solidFill>
                <a:latin typeface="Arial"/>
                <a:cs typeface="Arial"/>
              </a:rPr>
              <a:t>sales </a:t>
            </a:r>
            <a:r>
              <a:rPr dirty="0" sz="1400" spc="100">
                <a:solidFill>
                  <a:srgbClr val="0F0A07"/>
                </a:solidFill>
                <a:latin typeface="Arial"/>
                <a:cs typeface="Arial"/>
              </a:rPr>
              <a:t>&amp; </a:t>
            </a:r>
            <a:r>
              <a:rPr dirty="0" sz="1450" spc="140">
                <a:solidFill>
                  <a:srgbClr val="0F0A07"/>
                </a:solidFill>
                <a:latin typeface="Arial"/>
                <a:cs typeface="Arial"/>
              </a:rPr>
              <a:t>liquidity </a:t>
            </a:r>
            <a:r>
              <a:rPr dirty="0" sz="1450" spc="155">
                <a:solidFill>
                  <a:srgbClr val="0F0A07"/>
                </a:solidFill>
                <a:latin typeface="Arial"/>
                <a:cs typeface="Arial"/>
              </a:rPr>
              <a:t>to </a:t>
            </a:r>
            <a:r>
              <a:rPr dirty="0" sz="1450" spc="16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10">
                <a:solidFill>
                  <a:srgbClr val="0F0A07"/>
                </a:solidFill>
                <a:latin typeface="Arial"/>
                <a:cs typeface="Arial"/>
              </a:rPr>
              <a:t>employees</a:t>
            </a:r>
            <a:r>
              <a:rPr dirty="0" sz="1450" spc="16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00" spc="140">
                <a:solidFill>
                  <a:srgbClr val="0F0A07"/>
                </a:solidFill>
                <a:latin typeface="Arial"/>
                <a:cs typeface="Arial"/>
              </a:rPr>
              <a:t>&amp;</a:t>
            </a:r>
            <a:r>
              <a:rPr dirty="0" sz="1400" spc="6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0F0A07"/>
                </a:solidFill>
                <a:latin typeface="Arial"/>
                <a:cs typeface="Arial"/>
              </a:rPr>
              <a:t>investors</a:t>
            </a:r>
            <a:r>
              <a:rPr dirty="0" sz="1450" spc="95">
                <a:solidFill>
                  <a:srgbClr val="2A231C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 marR="358140" indent="2540">
              <a:lnSpc>
                <a:spcPct val="124600"/>
              </a:lnSpc>
              <a:spcBef>
                <a:spcPts val="5"/>
              </a:spcBef>
            </a:pPr>
            <a:r>
              <a:rPr dirty="0" sz="1450" spc="114">
                <a:solidFill>
                  <a:srgbClr val="0F0A07"/>
                </a:solidFill>
                <a:latin typeface="Arial"/>
                <a:cs typeface="Arial"/>
              </a:rPr>
              <a:t>Our</a:t>
            </a:r>
            <a:r>
              <a:rPr dirty="0" sz="1450" spc="15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30">
                <a:solidFill>
                  <a:srgbClr val="0F0A07"/>
                </a:solidFill>
                <a:latin typeface="Arial"/>
                <a:cs typeface="Arial"/>
              </a:rPr>
              <a:t>stock</a:t>
            </a:r>
            <a:r>
              <a:rPr dirty="0" sz="1450" spc="8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45">
                <a:solidFill>
                  <a:srgbClr val="0F0A07"/>
                </a:solidFill>
                <a:latin typeface="Arial"/>
                <a:cs typeface="Arial"/>
              </a:rPr>
              <a:t>market</a:t>
            </a:r>
            <a:r>
              <a:rPr dirty="0" sz="1450" spc="13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45">
                <a:solidFill>
                  <a:srgbClr val="0F0A07"/>
                </a:solidFill>
                <a:latin typeface="Arial"/>
                <a:cs typeface="Arial"/>
              </a:rPr>
              <a:t>will</a:t>
            </a:r>
            <a:r>
              <a:rPr dirty="0" sz="1450" spc="1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240">
                <a:solidFill>
                  <a:srgbClr val="0F0A07"/>
                </a:solidFill>
                <a:latin typeface="Arial"/>
                <a:cs typeface="Arial"/>
              </a:rPr>
              <a:t>be</a:t>
            </a:r>
            <a:r>
              <a:rPr dirty="0" sz="1450" spc="-114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25">
                <a:solidFill>
                  <a:srgbClr val="0F0A07"/>
                </a:solidFill>
                <a:latin typeface="Arial"/>
                <a:cs typeface="Arial"/>
              </a:rPr>
              <a:t>designed</a:t>
            </a:r>
            <a:r>
              <a:rPr dirty="0" sz="1450" spc="12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05">
                <a:solidFill>
                  <a:srgbClr val="0F0A07"/>
                </a:solidFill>
                <a:latin typeface="Arial"/>
                <a:cs typeface="Arial"/>
              </a:rPr>
              <a:t>to</a:t>
            </a:r>
            <a:r>
              <a:rPr dirty="0" sz="1450" spc="24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14">
                <a:solidFill>
                  <a:srgbClr val="0F0A07"/>
                </a:solidFill>
                <a:latin typeface="Arial"/>
                <a:cs typeface="Arial"/>
              </a:rPr>
              <a:t>encourage </a:t>
            </a:r>
            <a:r>
              <a:rPr dirty="0" sz="1450" spc="-385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60">
                <a:solidFill>
                  <a:srgbClr val="0F0A07"/>
                </a:solidFill>
                <a:latin typeface="Arial"/>
                <a:cs typeface="Arial"/>
              </a:rPr>
              <a:t>long-term</a:t>
            </a:r>
            <a:r>
              <a:rPr dirty="0" sz="1450" spc="50">
                <a:solidFill>
                  <a:srgbClr val="0F0A07"/>
                </a:solidFill>
                <a:latin typeface="Arial"/>
                <a:cs typeface="Arial"/>
              </a:rPr>
              <a:t> </a:t>
            </a:r>
            <a:r>
              <a:rPr dirty="0" sz="1450" spc="140">
                <a:solidFill>
                  <a:srgbClr val="0F0A07"/>
                </a:solidFill>
                <a:latin typeface="Arial"/>
                <a:cs typeface="Arial"/>
              </a:rPr>
              <a:t>thinking.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2473" y="7188213"/>
            <a:ext cx="138430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175">
                <a:solidFill>
                  <a:srgbClr val="9C9A91"/>
                </a:solidFill>
                <a:latin typeface="Arial"/>
                <a:cs typeface="Arial"/>
              </a:rPr>
              <a:t>.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70551" y="7474118"/>
            <a:ext cx="31115" cy="379730"/>
          </a:xfrm>
          <a:custGeom>
            <a:avLst/>
            <a:gdLst/>
            <a:ahLst/>
            <a:cxnLst/>
            <a:rect l="l" t="t" r="r" b="b"/>
            <a:pathLst>
              <a:path w="31114" h="379729">
                <a:moveTo>
                  <a:pt x="30543" y="379376"/>
                </a:moveTo>
                <a:lnTo>
                  <a:pt x="0" y="379376"/>
                </a:lnTo>
                <a:lnTo>
                  <a:pt x="0" y="0"/>
                </a:lnTo>
                <a:lnTo>
                  <a:pt x="30543" y="0"/>
                </a:lnTo>
                <a:lnTo>
                  <a:pt x="30543" y="379376"/>
                </a:lnTo>
                <a:close/>
              </a:path>
            </a:pathLst>
          </a:custGeom>
          <a:solidFill>
            <a:srgbClr val="F9F6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57854" y="7466099"/>
            <a:ext cx="556196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470">
                <a:solidFill>
                  <a:srgbClr val="B5B3AA"/>
                </a:solidFill>
                <a:latin typeface="Courier New"/>
                <a:cs typeface="Courier New"/>
              </a:rPr>
              <a:t>·</a:t>
            </a:r>
            <a:r>
              <a:rPr dirty="0" sz="1750" spc="-470">
                <a:solidFill>
                  <a:srgbClr val="9C9A91"/>
                </a:solidFill>
                <a:latin typeface="Courier New"/>
                <a:cs typeface="Courier New"/>
              </a:rPr>
              <a:t>---------------------·-···--·-------------------·-----------------------·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798" y="244856"/>
            <a:ext cx="0" cy="7571740"/>
          </a:xfrm>
          <a:custGeom>
            <a:avLst/>
            <a:gdLst/>
            <a:ahLst/>
            <a:cxnLst/>
            <a:rect l="l" t="t" r="r" b="b"/>
            <a:pathLst>
              <a:path w="0" h="7571740">
                <a:moveTo>
                  <a:pt x="0" y="7571741"/>
                </a:moveTo>
                <a:lnTo>
                  <a:pt x="0" y="0"/>
                </a:lnTo>
              </a:path>
            </a:pathLst>
          </a:custGeom>
          <a:ln w="2290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4891" y="252504"/>
            <a:ext cx="13989050" cy="7571740"/>
          </a:xfrm>
          <a:custGeom>
            <a:avLst/>
            <a:gdLst/>
            <a:ahLst/>
            <a:cxnLst/>
            <a:rect l="l" t="t" r="r" b="b"/>
            <a:pathLst>
              <a:path w="13989050" h="7571740">
                <a:moveTo>
                  <a:pt x="13966009" y="7571741"/>
                </a:moveTo>
                <a:lnTo>
                  <a:pt x="13966009" y="0"/>
                </a:lnTo>
              </a:path>
              <a:path w="13989050" h="7571740">
                <a:moveTo>
                  <a:pt x="15271" y="22944"/>
                </a:moveTo>
                <a:lnTo>
                  <a:pt x="13988917" y="22944"/>
                </a:lnTo>
              </a:path>
              <a:path w="13989050" h="7571740">
                <a:moveTo>
                  <a:pt x="0" y="7548797"/>
                </a:moveTo>
                <a:lnTo>
                  <a:pt x="13988917" y="7548797"/>
                </a:lnTo>
              </a:path>
            </a:pathLst>
          </a:custGeom>
          <a:ln w="229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16553" y="937067"/>
            <a:ext cx="12091035" cy="141795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  <a:tabLst>
                <a:tab pos="861060" algn="l"/>
              </a:tabLst>
            </a:pPr>
            <a:r>
              <a:rPr dirty="0" sz="3650" spc="50">
                <a:solidFill>
                  <a:srgbClr val="0C3860"/>
                </a:solidFill>
                <a:latin typeface="Arial"/>
                <a:cs typeface="Arial"/>
              </a:rPr>
              <a:t>On	</a:t>
            </a:r>
            <a:r>
              <a:rPr dirty="0" sz="3650" spc="220">
                <a:solidFill>
                  <a:srgbClr val="0C3860"/>
                </a:solidFill>
                <a:latin typeface="Arial"/>
                <a:cs typeface="Arial"/>
              </a:rPr>
              <a:t>Wefunder,</a:t>
            </a:r>
            <a:r>
              <a:rPr dirty="0" sz="3650" spc="409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3650" spc="240">
                <a:solidFill>
                  <a:srgbClr val="0C3860"/>
                </a:solidFill>
                <a:latin typeface="Arial"/>
                <a:cs typeface="Arial"/>
              </a:rPr>
              <a:t>everyone</a:t>
            </a:r>
            <a:r>
              <a:rPr dirty="0" sz="3650" spc="31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3650" spc="254">
                <a:solidFill>
                  <a:srgbClr val="0C3860"/>
                </a:solidFill>
                <a:latin typeface="Arial"/>
                <a:cs typeface="Arial"/>
              </a:rPr>
              <a:t>can</a:t>
            </a:r>
            <a:r>
              <a:rPr dirty="0" sz="3650" spc="10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3650" spc="204">
                <a:solidFill>
                  <a:srgbClr val="0C3860"/>
                </a:solidFill>
                <a:latin typeface="Arial"/>
                <a:cs typeface="Arial"/>
              </a:rPr>
              <a:t>invest</a:t>
            </a:r>
            <a:r>
              <a:rPr dirty="0" sz="3650" spc="39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3650" b="1">
                <a:solidFill>
                  <a:srgbClr val="ED695B"/>
                </a:solidFill>
                <a:latin typeface="Arial"/>
                <a:cs typeface="Arial"/>
              </a:rPr>
              <a:t>as</a:t>
            </a:r>
            <a:r>
              <a:rPr dirty="0" sz="3650" spc="14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3650" spc="195" b="1">
                <a:solidFill>
                  <a:srgbClr val="ED695B"/>
                </a:solidFill>
                <a:latin typeface="Arial"/>
                <a:cs typeface="Arial"/>
              </a:rPr>
              <a:t>little</a:t>
            </a:r>
            <a:r>
              <a:rPr dirty="0" sz="3650" spc="215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3650" spc="40" b="1">
                <a:solidFill>
                  <a:srgbClr val="ED695B"/>
                </a:solidFill>
                <a:latin typeface="Arial"/>
                <a:cs typeface="Arial"/>
              </a:rPr>
              <a:t>as</a:t>
            </a:r>
            <a:r>
              <a:rPr dirty="0" sz="3650" spc="14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3650" spc="280" b="1">
                <a:solidFill>
                  <a:srgbClr val="ED695B"/>
                </a:solidFill>
                <a:latin typeface="Arial"/>
                <a:cs typeface="Arial"/>
              </a:rPr>
              <a:t>$100</a:t>
            </a:r>
            <a:endParaRPr sz="365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1100"/>
              </a:spcBef>
            </a:pPr>
            <a:r>
              <a:rPr dirty="0" sz="3650" spc="195">
                <a:solidFill>
                  <a:srgbClr val="0C3860"/>
                </a:solidFill>
                <a:latin typeface="Arial"/>
                <a:cs typeface="Arial"/>
              </a:rPr>
              <a:t>in</a:t>
            </a:r>
            <a:r>
              <a:rPr dirty="0" sz="3650" spc="21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3650" spc="105" b="1">
                <a:solidFill>
                  <a:srgbClr val="ED695B"/>
                </a:solidFill>
                <a:latin typeface="Arial"/>
                <a:cs typeface="Arial"/>
              </a:rPr>
              <a:t>startups</a:t>
            </a:r>
            <a:r>
              <a:rPr dirty="0" sz="3650" spc="300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3650" spc="150" b="1">
                <a:solidFill>
                  <a:srgbClr val="ED695B"/>
                </a:solidFill>
                <a:latin typeface="Arial"/>
                <a:cs typeface="Arial"/>
              </a:rPr>
              <a:t>they</a:t>
            </a:r>
            <a:r>
              <a:rPr dirty="0" sz="3650" spc="265" b="1">
                <a:solidFill>
                  <a:srgbClr val="ED695B"/>
                </a:solidFill>
                <a:latin typeface="Arial"/>
                <a:cs typeface="Arial"/>
              </a:rPr>
              <a:t> </a:t>
            </a:r>
            <a:r>
              <a:rPr dirty="0" sz="3650" spc="145" b="1">
                <a:solidFill>
                  <a:srgbClr val="ED695B"/>
                </a:solidFill>
                <a:latin typeface="Arial"/>
                <a:cs typeface="Arial"/>
              </a:rPr>
              <a:t>love</a:t>
            </a:r>
            <a:endParaRPr sz="3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0400" y="3319487"/>
            <a:ext cx="2342515" cy="1592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700" spc="140" b="1">
                <a:solidFill>
                  <a:srgbClr val="0A75D1"/>
                </a:solidFill>
                <a:latin typeface="Courier New"/>
                <a:cs typeface="Courier New"/>
              </a:rPr>
              <a:t>$205M</a:t>
            </a:r>
            <a:endParaRPr sz="4700">
              <a:latin typeface="Courier New"/>
              <a:cs typeface="Courier New"/>
            </a:endParaRPr>
          </a:p>
          <a:p>
            <a:pPr marL="36830" marR="5080">
              <a:lnSpc>
                <a:spcPct val="100000"/>
              </a:lnSpc>
              <a:spcBef>
                <a:spcPts val="1989"/>
              </a:spcBef>
            </a:pPr>
            <a:r>
              <a:rPr dirty="0" sz="1950" spc="135">
                <a:solidFill>
                  <a:srgbClr val="0C3860"/>
                </a:solidFill>
                <a:latin typeface="Arial"/>
                <a:cs typeface="Arial"/>
              </a:rPr>
              <a:t>investment</a:t>
            </a:r>
            <a:r>
              <a:rPr dirty="0" sz="1950" spc="16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35">
                <a:solidFill>
                  <a:srgbClr val="0C3860"/>
                </a:solidFill>
                <a:latin typeface="Arial"/>
                <a:cs typeface="Arial"/>
              </a:rPr>
              <a:t>(GMV) </a:t>
            </a:r>
            <a:r>
              <a:rPr dirty="0" sz="1950" spc="-52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14">
                <a:solidFill>
                  <a:srgbClr val="0C3860"/>
                </a:solidFill>
                <a:latin typeface="Arial"/>
                <a:cs typeface="Arial"/>
              </a:rPr>
              <a:t>annual</a:t>
            </a:r>
            <a:r>
              <a:rPr dirty="0" sz="1950" spc="9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10">
                <a:solidFill>
                  <a:srgbClr val="0C3860"/>
                </a:solidFill>
                <a:latin typeface="Arial"/>
                <a:cs typeface="Arial"/>
              </a:rPr>
              <a:t>run</a:t>
            </a:r>
            <a:r>
              <a:rPr dirty="0" sz="1950" spc="19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35">
                <a:solidFill>
                  <a:srgbClr val="0C3860"/>
                </a:solidFill>
                <a:latin typeface="Arial"/>
                <a:cs typeface="Arial"/>
              </a:rPr>
              <a:t>rate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0294" y="3311840"/>
            <a:ext cx="2167255" cy="13550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700" spc="195" b="1">
                <a:solidFill>
                  <a:srgbClr val="0A75D1"/>
                </a:solidFill>
                <a:latin typeface="Courier New"/>
                <a:cs typeface="Courier New"/>
              </a:rPr>
              <a:t>$SM</a:t>
            </a:r>
            <a:endParaRPr sz="4700">
              <a:latin typeface="Courier New"/>
              <a:cs typeface="Courier New"/>
            </a:endParaRPr>
          </a:p>
          <a:p>
            <a:pPr marL="36830">
              <a:lnSpc>
                <a:spcPct val="100000"/>
              </a:lnSpc>
              <a:spcBef>
                <a:spcPts val="2470"/>
              </a:spcBef>
            </a:pPr>
            <a:r>
              <a:rPr dirty="0" sz="1950" spc="140">
                <a:solidFill>
                  <a:srgbClr val="0C3860"/>
                </a:solidFill>
                <a:latin typeface="Arial"/>
                <a:cs typeface="Arial"/>
              </a:rPr>
              <a:t>revenue</a:t>
            </a:r>
            <a:r>
              <a:rPr dirty="0" sz="1950" spc="3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30">
                <a:solidFill>
                  <a:srgbClr val="0C3860"/>
                </a:solidFill>
                <a:latin typeface="Arial"/>
                <a:cs typeface="Arial"/>
              </a:rPr>
              <a:t>run</a:t>
            </a:r>
            <a:r>
              <a:rPr dirty="0" sz="1950" spc="170">
                <a:solidFill>
                  <a:srgbClr val="0C3860"/>
                </a:solidFill>
                <a:latin typeface="Arial"/>
                <a:cs typeface="Arial"/>
              </a:rPr>
              <a:t> rate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50784" y="3083667"/>
            <a:ext cx="1924050" cy="193548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-905">
                <a:solidFill>
                  <a:srgbClr val="0A75D1"/>
                </a:solidFill>
                <a:latin typeface="Courier New"/>
                <a:cs typeface="Courier New"/>
              </a:rPr>
              <a:t>sx</a:t>
            </a:r>
            <a:endParaRPr sz="6550">
              <a:latin typeface="Courier New"/>
              <a:cs typeface="Courier New"/>
            </a:endParaRPr>
          </a:p>
          <a:p>
            <a:pPr marL="50800" marR="5080" indent="3810">
              <a:lnSpc>
                <a:spcPct val="121000"/>
              </a:lnSpc>
              <a:spcBef>
                <a:spcPts val="1485"/>
              </a:spcBef>
            </a:pPr>
            <a:r>
              <a:rPr dirty="0" sz="1950" spc="130" b="0">
                <a:solidFill>
                  <a:srgbClr val="0C3860"/>
                </a:solidFill>
                <a:latin typeface="Arial"/>
                <a:cs typeface="Arial"/>
              </a:rPr>
              <a:t>year-over-year  </a:t>
            </a:r>
            <a:r>
              <a:rPr dirty="0" sz="1950" spc="180" b="0">
                <a:solidFill>
                  <a:srgbClr val="0C3860"/>
                </a:solidFill>
                <a:latin typeface="Arial"/>
                <a:cs typeface="Arial"/>
              </a:rPr>
              <a:t>growth,</a:t>
            </a:r>
            <a:r>
              <a:rPr dirty="0" sz="1950" spc="30" b="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254" b="0">
                <a:solidFill>
                  <a:srgbClr val="0C3860"/>
                </a:solidFill>
                <a:latin typeface="Arial"/>
                <a:cs typeface="Arial"/>
              </a:rPr>
              <a:t>Q4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0400" y="5453341"/>
            <a:ext cx="1745614" cy="17449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5580"/>
              </a:lnSpc>
              <a:spcBef>
                <a:spcPts val="114"/>
              </a:spcBef>
            </a:pPr>
            <a:r>
              <a:rPr dirty="0" sz="4700" spc="110" b="1">
                <a:solidFill>
                  <a:srgbClr val="0A75D1"/>
                </a:solidFill>
                <a:latin typeface="Courier New"/>
                <a:cs typeface="Courier New"/>
              </a:rPr>
              <a:t>$5B</a:t>
            </a:r>
            <a:endParaRPr sz="4700">
              <a:latin typeface="Courier New"/>
              <a:cs typeface="Courier New"/>
            </a:endParaRPr>
          </a:p>
          <a:p>
            <a:pPr marL="43180">
              <a:lnSpc>
                <a:spcPts val="2280"/>
              </a:lnSpc>
            </a:pPr>
            <a:r>
              <a:rPr dirty="0" sz="1950" spc="170">
                <a:solidFill>
                  <a:srgbClr val="0C3860"/>
                </a:solidFill>
                <a:latin typeface="Arial"/>
                <a:cs typeface="Arial"/>
              </a:rPr>
              <a:t>follow-on</a:t>
            </a:r>
            <a:endParaRPr sz="1950">
              <a:latin typeface="Arial"/>
              <a:cs typeface="Arial"/>
            </a:endParaRPr>
          </a:p>
          <a:p>
            <a:pPr marL="36830" marR="5080">
              <a:lnSpc>
                <a:spcPct val="121000"/>
              </a:lnSpc>
            </a:pPr>
            <a:r>
              <a:rPr dirty="0" sz="1950" spc="135">
                <a:solidFill>
                  <a:srgbClr val="0C3860"/>
                </a:solidFill>
                <a:latin typeface="Arial"/>
                <a:cs typeface="Arial"/>
              </a:rPr>
              <a:t>investment</a:t>
            </a:r>
            <a:r>
              <a:rPr dirty="0" sz="1950" spc="14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10">
                <a:solidFill>
                  <a:srgbClr val="0C3860"/>
                </a:solidFill>
                <a:latin typeface="Arial"/>
                <a:cs typeface="Arial"/>
              </a:rPr>
              <a:t>in </a:t>
            </a:r>
            <a:r>
              <a:rPr dirty="0" sz="1950" spc="-52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85">
                <a:solidFill>
                  <a:srgbClr val="0C3860"/>
                </a:solidFill>
                <a:latin typeface="Arial"/>
                <a:cs typeface="Arial"/>
              </a:rPr>
              <a:t>portfolio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04748" y="5313225"/>
            <a:ext cx="2188845" cy="1656080"/>
          </a:xfrm>
          <a:prstGeom prst="rect">
            <a:avLst/>
          </a:prstGeom>
        </p:spPr>
        <p:txBody>
          <a:bodyPr wrap="square" lIns="0" tIns="252729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989"/>
              </a:spcBef>
            </a:pPr>
            <a:r>
              <a:rPr dirty="0" sz="4050" spc="105" b="1">
                <a:solidFill>
                  <a:srgbClr val="0A75D1"/>
                </a:solidFill>
                <a:latin typeface="Arial"/>
                <a:cs typeface="Arial"/>
              </a:rPr>
              <a:t>41%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950" spc="160">
                <a:solidFill>
                  <a:srgbClr val="0C3860"/>
                </a:solidFill>
                <a:latin typeface="Arial"/>
                <a:cs typeface="Arial"/>
              </a:rPr>
              <a:t>market</a:t>
            </a:r>
            <a:r>
              <a:rPr dirty="0" sz="1950" spc="7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80">
                <a:solidFill>
                  <a:srgbClr val="0C3860"/>
                </a:solidFill>
                <a:latin typeface="Arial"/>
                <a:cs typeface="Arial"/>
              </a:rPr>
              <a:t>share.</a:t>
            </a:r>
            <a:endParaRPr sz="195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490"/>
              </a:spcBef>
            </a:pPr>
            <a:r>
              <a:rPr dirty="0" sz="1950" spc="95">
                <a:solidFill>
                  <a:srgbClr val="0C3860"/>
                </a:solidFill>
                <a:latin typeface="Arial"/>
                <a:cs typeface="Arial"/>
              </a:rPr>
              <a:t>#</a:t>
            </a:r>
            <a:r>
              <a:rPr dirty="0" sz="1950" spc="100">
                <a:solidFill>
                  <a:srgbClr val="0C3860"/>
                </a:solidFill>
                <a:latin typeface="Arial"/>
                <a:cs typeface="Arial"/>
              </a:rPr>
              <a:t>1</a:t>
            </a:r>
            <a:r>
              <a:rPr dirty="0" sz="1950" spc="-195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60">
                <a:solidFill>
                  <a:srgbClr val="0C3860"/>
                </a:solidFill>
                <a:latin typeface="Arial"/>
                <a:cs typeface="Arial"/>
              </a:rPr>
              <a:t>market</a:t>
            </a:r>
            <a:r>
              <a:rPr dirty="0" sz="1950" spc="17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0C3860"/>
                </a:solidFill>
                <a:latin typeface="Arial"/>
                <a:cs typeface="Arial"/>
              </a:rPr>
              <a:t>leader.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85972" y="5524727"/>
            <a:ext cx="3063240" cy="1452245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735"/>
              </a:spcBef>
              <a:tabLst>
                <a:tab pos="954405" algn="l"/>
                <a:tab pos="2059939" algn="l"/>
              </a:tabLst>
            </a:pPr>
            <a:r>
              <a:rPr dirty="0" sz="2700" spc="70" b="1">
                <a:solidFill>
                  <a:srgbClr val="0A75D1"/>
                </a:solidFill>
                <a:latin typeface="Arial"/>
                <a:cs typeface="Arial"/>
              </a:rPr>
              <a:t>THE	</a:t>
            </a:r>
            <a:r>
              <a:rPr dirty="0" sz="2700" spc="85" b="1">
                <a:solidFill>
                  <a:srgbClr val="0A75D1"/>
                </a:solidFill>
                <a:latin typeface="Arial"/>
                <a:cs typeface="Arial"/>
              </a:rPr>
              <a:t>WHY	NOW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950" spc="140">
                <a:solidFill>
                  <a:srgbClr val="0C3860"/>
                </a:solidFill>
                <a:latin typeface="Arial"/>
                <a:cs typeface="Arial"/>
              </a:rPr>
              <a:t>New</a:t>
            </a:r>
            <a:r>
              <a:rPr dirty="0" sz="1950" spc="114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80" b="1">
                <a:solidFill>
                  <a:srgbClr val="0C3860"/>
                </a:solidFill>
                <a:latin typeface="Arial"/>
                <a:cs typeface="Arial"/>
              </a:rPr>
              <a:t>regulatory</a:t>
            </a:r>
            <a:r>
              <a:rPr dirty="0" sz="1950" spc="155" b="1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65" b="1">
                <a:solidFill>
                  <a:srgbClr val="0C3860"/>
                </a:solidFill>
                <a:latin typeface="Arial"/>
                <a:cs typeface="Arial"/>
              </a:rPr>
              <a:t>reforms</a:t>
            </a:r>
            <a:endParaRPr sz="19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489"/>
              </a:spcBef>
            </a:pPr>
            <a:r>
              <a:rPr dirty="0" sz="1950" spc="165">
                <a:solidFill>
                  <a:srgbClr val="0C3860"/>
                </a:solidFill>
                <a:latin typeface="Arial"/>
                <a:cs typeface="Arial"/>
              </a:rPr>
              <a:t>rolling</a:t>
            </a:r>
            <a:r>
              <a:rPr dirty="0" sz="1950" spc="5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95">
                <a:solidFill>
                  <a:srgbClr val="0C3860"/>
                </a:solidFill>
                <a:latin typeface="Arial"/>
                <a:cs typeface="Arial"/>
              </a:rPr>
              <a:t>out</a:t>
            </a:r>
            <a:r>
              <a:rPr dirty="0" sz="1950" spc="70">
                <a:solidFill>
                  <a:srgbClr val="0C3860"/>
                </a:solidFill>
                <a:latin typeface="Arial"/>
                <a:cs typeface="Arial"/>
              </a:rPr>
              <a:t> </a:t>
            </a:r>
            <a:r>
              <a:rPr dirty="0" sz="1950" spc="120">
                <a:solidFill>
                  <a:srgbClr val="0C3860"/>
                </a:solidFill>
                <a:latin typeface="Arial"/>
                <a:cs typeface="Arial"/>
              </a:rPr>
              <a:t>March </a:t>
            </a:r>
            <a:r>
              <a:rPr dirty="0" sz="1950" spc="114">
                <a:solidFill>
                  <a:srgbClr val="0C3860"/>
                </a:solidFill>
                <a:latin typeface="Arial"/>
                <a:cs typeface="Arial"/>
              </a:rPr>
              <a:t>2021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868" y="618753"/>
            <a:ext cx="1107440" cy="219075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200" spc="210" b="1">
                <a:solidFill>
                  <a:srgbClr val="E2E4E8"/>
                </a:solidFill>
                <a:latin typeface="Arial"/>
                <a:cs typeface="Arial"/>
              </a:rPr>
              <a:t>WEFUNDER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3347" y="1400476"/>
            <a:ext cx="4490085" cy="539115"/>
          </a:xfrm>
          <a:prstGeom prst="rect"/>
          <a:solidFill>
            <a:srgbClr val="16263D"/>
          </a:solidFill>
        </p:spPr>
        <p:txBody>
          <a:bodyPr wrap="square" lIns="0" tIns="222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dirty="0" sz="2950" spc="240">
                <a:solidFill>
                  <a:srgbClr val="F2F4F6"/>
                </a:solidFill>
              </a:rPr>
              <a:t>JOIN</a:t>
            </a:r>
            <a:r>
              <a:rPr dirty="0" sz="2950" spc="300">
                <a:solidFill>
                  <a:srgbClr val="F2F4F6"/>
                </a:solidFill>
              </a:rPr>
              <a:t> </a:t>
            </a:r>
            <a:r>
              <a:rPr dirty="0" sz="2950" spc="175">
                <a:solidFill>
                  <a:srgbClr val="F2F4F6"/>
                </a:solidFill>
              </a:rPr>
              <a:t>THE</a:t>
            </a:r>
            <a:r>
              <a:rPr dirty="0" sz="2950" spc="220">
                <a:solidFill>
                  <a:srgbClr val="F2F4F6"/>
                </a:solidFill>
              </a:rPr>
              <a:t> </a:t>
            </a:r>
            <a:r>
              <a:rPr dirty="0" sz="2950" spc="215">
                <a:solidFill>
                  <a:srgbClr val="F2F4F6"/>
                </a:solidFill>
              </a:rPr>
              <a:t>MOVEMENT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4190163" y="2941207"/>
            <a:ext cx="604901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70"/>
              </a:spcBef>
            </a:pP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We're</a:t>
            </a:r>
            <a:r>
              <a:rPr dirty="0" sz="1700" spc="17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2F4F6"/>
                </a:solidFill>
                <a:latin typeface="Arial"/>
                <a:cs typeface="Arial"/>
              </a:rPr>
              <a:t>fixing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E2E4E8"/>
                </a:solidFill>
                <a:latin typeface="Arial"/>
                <a:cs typeface="Arial"/>
              </a:rPr>
              <a:t>capitalism</a:t>
            </a:r>
            <a:r>
              <a:rPr dirty="0" sz="1700" spc="18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by</a:t>
            </a: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E2E4E8"/>
                </a:solidFill>
                <a:latin typeface="Arial"/>
                <a:cs typeface="Arial"/>
              </a:rPr>
              <a:t>spreading</a:t>
            </a:r>
            <a:r>
              <a:rPr dirty="0" sz="1700" spc="204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E2E4E8"/>
                </a:solidFill>
                <a:latin typeface="Arial"/>
                <a:cs typeface="Arial"/>
              </a:rPr>
              <a:t>Silicon</a:t>
            </a:r>
            <a:r>
              <a:rPr dirty="0" sz="1700" spc="22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E2E4E8"/>
                </a:solidFill>
                <a:latin typeface="Arial"/>
                <a:cs typeface="Arial"/>
              </a:rPr>
              <a:t>Valley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0163" y="3262433"/>
            <a:ext cx="462407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fairy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dust</a:t>
            </a:r>
            <a:r>
              <a:rPr dirty="0" sz="1700" spc="24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2F4F6"/>
                </a:solidFill>
                <a:latin typeface="Arial"/>
                <a:cs typeface="Arial"/>
              </a:rPr>
              <a:t>-</a:t>
            </a:r>
            <a:r>
              <a:rPr dirty="0" sz="1700" spc="9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18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215">
                <a:solidFill>
                  <a:srgbClr val="F2F4F6"/>
                </a:solidFill>
                <a:latin typeface="Arial"/>
                <a:cs typeface="Arial"/>
              </a:rPr>
              <a:t>good</a:t>
            </a:r>
            <a:r>
              <a:rPr dirty="0" sz="1700" spc="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F2F4F6"/>
                </a:solidFill>
                <a:latin typeface="Arial"/>
                <a:cs typeface="Arial"/>
              </a:rPr>
              <a:t>parts</a:t>
            </a:r>
            <a:r>
              <a:rPr dirty="0" sz="1700" spc="15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-</a:t>
            </a:r>
            <a:r>
              <a:rPr dirty="0" sz="1700" spc="7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2F4F6"/>
                </a:solidFill>
                <a:latin typeface="Arial"/>
                <a:cs typeface="Arial"/>
              </a:rPr>
              <a:t>to</a:t>
            </a:r>
            <a:r>
              <a:rPr dirty="0" sz="1700" spc="22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E2E4E8"/>
                </a:solidFill>
                <a:latin typeface="Arial"/>
                <a:cs typeface="Arial"/>
              </a:rPr>
              <a:t>world.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7133" y="4088441"/>
            <a:ext cx="6001385" cy="295910"/>
          </a:xfrm>
          <a:custGeom>
            <a:avLst/>
            <a:gdLst/>
            <a:ahLst/>
            <a:cxnLst/>
            <a:rect l="l" t="t" r="r" b="b"/>
            <a:pathLst>
              <a:path w="6001384" h="295910">
                <a:moveTo>
                  <a:pt x="6000930" y="295634"/>
                </a:moveTo>
                <a:lnTo>
                  <a:pt x="0" y="295634"/>
                </a:lnTo>
                <a:lnTo>
                  <a:pt x="0" y="0"/>
                </a:lnTo>
                <a:lnTo>
                  <a:pt x="6000930" y="0"/>
                </a:lnTo>
                <a:lnTo>
                  <a:pt x="6000930" y="295634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84435" y="4084310"/>
            <a:ext cx="602678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We'll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F2F4F6"/>
                </a:solidFill>
                <a:latin typeface="Arial"/>
                <a:cs typeface="Arial"/>
              </a:rPr>
              <a:t>help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F2F4F6"/>
                </a:solidFill>
                <a:latin typeface="Arial"/>
                <a:cs typeface="Arial"/>
              </a:rPr>
              <a:t>tens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E2E4E8"/>
                </a:solidFill>
                <a:latin typeface="Arial"/>
                <a:cs typeface="Arial"/>
              </a:rPr>
              <a:t>of</a:t>
            </a:r>
            <a:r>
              <a:rPr dirty="0" sz="1700" spc="30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thousands</a:t>
            </a:r>
            <a:r>
              <a:rPr dirty="0" sz="1700" spc="2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more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founders</a:t>
            </a:r>
            <a:r>
              <a:rPr dirty="0" sz="1700" spc="19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take</a:t>
            </a: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their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8632" y="4402018"/>
            <a:ext cx="626618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 marL="3810">
              <a:lnSpc>
                <a:spcPct val="100000"/>
              </a:lnSpc>
              <a:spcBef>
                <a:spcPts val="70"/>
              </a:spcBef>
            </a:pPr>
            <a:r>
              <a:rPr dirty="0" sz="1700" spc="125">
                <a:solidFill>
                  <a:srgbClr val="E2E4E8"/>
                </a:solidFill>
                <a:latin typeface="Arial"/>
                <a:cs typeface="Arial"/>
              </a:rPr>
              <a:t>shot,</a:t>
            </a:r>
            <a:r>
              <a:rPr dirty="0" sz="1700" spc="6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E2E4E8"/>
                </a:solidFill>
                <a:latin typeface="Arial"/>
                <a:cs typeface="Arial"/>
              </a:rPr>
              <a:t>while</a:t>
            </a:r>
            <a:r>
              <a:rPr dirty="0" sz="1700" spc="9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E2E4E8"/>
                </a:solidFill>
                <a:latin typeface="Arial"/>
                <a:cs typeface="Arial"/>
              </a:rPr>
              <a:t>creating</a:t>
            </a:r>
            <a:r>
              <a:rPr dirty="0" sz="1700" spc="15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2F4F6"/>
                </a:solidFill>
                <a:latin typeface="Arial"/>
                <a:cs typeface="Arial"/>
              </a:rPr>
              <a:t>millions</a:t>
            </a:r>
            <a:r>
              <a:rPr dirty="0" sz="1700" spc="21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E2E4E8"/>
                </a:solidFill>
                <a:latin typeface="Arial"/>
                <a:cs typeface="Arial"/>
              </a:rPr>
              <a:t>of</a:t>
            </a:r>
            <a:r>
              <a:rPr dirty="0" sz="1700" spc="21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F2F4F6"/>
                </a:solidFill>
                <a:latin typeface="Arial"/>
                <a:cs typeface="Arial"/>
              </a:rPr>
              <a:t>new</a:t>
            </a:r>
            <a:r>
              <a:rPr dirty="0" sz="1700" spc="1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E2E4E8"/>
                </a:solidFill>
                <a:latin typeface="Arial"/>
                <a:cs typeface="Arial"/>
              </a:rPr>
              <a:t>angels</a:t>
            </a:r>
            <a:r>
              <a:rPr dirty="0" sz="1700" spc="19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F2F4F6"/>
                </a:solidFill>
                <a:latin typeface="Arial"/>
                <a:cs typeface="Arial"/>
              </a:rPr>
              <a:t>that</a:t>
            </a:r>
            <a:r>
              <a:rPr dirty="0" sz="1700" spc="21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2F4F6"/>
                </a:solidFill>
                <a:latin typeface="Arial"/>
                <a:cs typeface="Arial"/>
              </a:rPr>
              <a:t>invest</a:t>
            </a:r>
            <a:r>
              <a:rPr dirty="0" sz="1700" spc="21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F2F4F6"/>
                </a:solidFill>
                <a:latin typeface="Arial"/>
                <a:cs typeface="Arial"/>
              </a:rPr>
              <a:t>in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8632" y="4727400"/>
            <a:ext cx="5414010" cy="310515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700" spc="100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27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next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generation.</a:t>
            </a:r>
            <a:r>
              <a:rPr dirty="0" sz="1700" spc="204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E2E4E8"/>
                </a:solidFill>
                <a:latin typeface="Arial"/>
                <a:cs typeface="Arial"/>
              </a:rPr>
              <a:t>Visit</a:t>
            </a:r>
            <a:r>
              <a:rPr dirty="0" sz="1700" spc="23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90" b="1">
                <a:solidFill>
                  <a:srgbClr val="F2F4F6"/>
                </a:solidFill>
                <a:latin typeface="Arial"/>
                <a:cs typeface="Arial"/>
              </a:rPr>
              <a:t>wefunder.com/charter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1724" y="5373342"/>
            <a:ext cx="6087745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114">
                <a:solidFill>
                  <a:srgbClr val="E2E4E8"/>
                </a:solidFill>
                <a:latin typeface="Arial"/>
                <a:cs typeface="Arial"/>
              </a:rPr>
              <a:t>One</a:t>
            </a:r>
            <a:r>
              <a:rPr dirty="0" sz="1700" spc="12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E2E4E8"/>
                </a:solidFill>
                <a:latin typeface="Arial"/>
                <a:cs typeface="Arial"/>
              </a:rPr>
              <a:t>of</a:t>
            </a:r>
            <a:r>
              <a:rPr dirty="0" sz="1700" spc="32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30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most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E2E4E8"/>
                </a:solidFill>
                <a:latin typeface="Arial"/>
                <a:cs typeface="Arial"/>
              </a:rPr>
              <a:t>powerful</a:t>
            </a:r>
            <a:r>
              <a:rPr dirty="0" sz="1700" spc="19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forces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2F4F6"/>
                </a:solidFill>
                <a:latin typeface="Arial"/>
                <a:cs typeface="Arial"/>
              </a:rPr>
              <a:t>in</a:t>
            </a:r>
            <a:r>
              <a:rPr dirty="0" sz="1700" spc="14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27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E2E4E8"/>
                </a:solidFill>
                <a:latin typeface="Arial"/>
                <a:cs typeface="Arial"/>
              </a:rPr>
              <a:t>world</a:t>
            </a:r>
            <a:r>
              <a:rPr dirty="0" sz="1700" spc="10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40">
                <a:solidFill>
                  <a:srgbClr val="F2F4F6"/>
                </a:solidFill>
                <a:latin typeface="Arial"/>
                <a:cs typeface="Arial"/>
              </a:rPr>
              <a:t>is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E2E4E8"/>
                </a:solidFill>
                <a:latin typeface="Arial"/>
                <a:cs typeface="Arial"/>
              </a:rPr>
              <a:t>when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3022" y="5686919"/>
            <a:ext cx="1000760" cy="295910"/>
          </a:xfrm>
          <a:custGeom>
            <a:avLst/>
            <a:gdLst/>
            <a:ahLst/>
            <a:cxnLst/>
            <a:rect l="l" t="t" r="r" b="b"/>
            <a:pathLst>
              <a:path w="1000760" h="295910">
                <a:moveTo>
                  <a:pt x="1000299" y="295634"/>
                </a:moveTo>
                <a:lnTo>
                  <a:pt x="0" y="295634"/>
                </a:lnTo>
                <a:lnTo>
                  <a:pt x="0" y="0"/>
                </a:lnTo>
                <a:lnTo>
                  <a:pt x="1000299" y="0"/>
                </a:lnTo>
                <a:lnTo>
                  <a:pt x="1000299" y="295634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85232" y="5686919"/>
            <a:ext cx="878205" cy="295910"/>
          </a:xfrm>
          <a:custGeom>
            <a:avLst/>
            <a:gdLst/>
            <a:ahLst/>
            <a:cxnLst/>
            <a:rect l="l" t="t" r="r" b="b"/>
            <a:pathLst>
              <a:path w="878204" h="295910">
                <a:moveTo>
                  <a:pt x="878125" y="295634"/>
                </a:moveTo>
                <a:lnTo>
                  <a:pt x="0" y="295634"/>
                </a:lnTo>
                <a:lnTo>
                  <a:pt x="0" y="0"/>
                </a:lnTo>
                <a:lnTo>
                  <a:pt x="878125" y="0"/>
                </a:lnTo>
                <a:lnTo>
                  <a:pt x="878125" y="295634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62407" y="5686919"/>
            <a:ext cx="4017010" cy="295910"/>
          </a:xfrm>
          <a:custGeom>
            <a:avLst/>
            <a:gdLst/>
            <a:ahLst/>
            <a:cxnLst/>
            <a:rect l="l" t="t" r="r" b="b"/>
            <a:pathLst>
              <a:path w="4017009" h="295910">
                <a:moveTo>
                  <a:pt x="4016468" y="295634"/>
                </a:moveTo>
                <a:lnTo>
                  <a:pt x="0" y="295634"/>
                </a:lnTo>
                <a:lnTo>
                  <a:pt x="0" y="0"/>
                </a:lnTo>
                <a:lnTo>
                  <a:pt x="4016468" y="0"/>
                </a:lnTo>
                <a:lnTo>
                  <a:pt x="4016468" y="295634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80324" y="5682789"/>
            <a:ext cx="614045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86785" algn="l"/>
              </a:tabLst>
            </a:pPr>
            <a:r>
              <a:rPr dirty="0" sz="1700" spc="130">
                <a:solidFill>
                  <a:srgbClr val="E2E4E8"/>
                </a:solidFill>
                <a:latin typeface="Arial"/>
                <a:cs typeface="Arial"/>
              </a:rPr>
              <a:t>someone</a:t>
            </a:r>
            <a:r>
              <a:rPr dirty="0" sz="1700" spc="21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F2F4F6"/>
                </a:solidFill>
                <a:latin typeface="Arial"/>
                <a:cs typeface="Arial"/>
              </a:rPr>
              <a:t>believes</a:t>
            </a:r>
            <a:r>
              <a:rPr dirty="0" sz="1700" spc="17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F2F4F6"/>
                </a:solidFill>
                <a:latin typeface="Arial"/>
                <a:cs typeface="Arial"/>
              </a:rPr>
              <a:t>in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E2E4E8"/>
                </a:solidFill>
                <a:latin typeface="Arial"/>
                <a:cs typeface="Arial"/>
              </a:rPr>
              <a:t>you</a:t>
            </a:r>
            <a:r>
              <a:rPr dirty="0" sz="1700" spc="60">
                <a:solidFill>
                  <a:srgbClr val="F2F4F6"/>
                </a:solidFill>
                <a:latin typeface="Arial"/>
                <a:cs typeface="Arial"/>
              </a:rPr>
              <a:t>...</a:t>
            </a:r>
            <a:r>
              <a:rPr dirty="0" sz="1700" spc="8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2E4E8"/>
                </a:solidFill>
                <a:latin typeface="Arial"/>
                <a:cs typeface="Arial"/>
              </a:rPr>
              <a:t>and	</a:t>
            </a: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backs</a:t>
            </a:r>
            <a:r>
              <a:rPr dirty="0" sz="1700" spc="14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F2F4F6"/>
                </a:solidFill>
                <a:latin typeface="Arial"/>
                <a:cs typeface="Arial"/>
              </a:rPr>
              <a:t>it</a:t>
            </a:r>
            <a:r>
              <a:rPr dirty="0" sz="1700" spc="30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2F4F6"/>
                </a:solidFill>
                <a:latin typeface="Arial"/>
                <a:cs typeface="Arial"/>
              </a:rPr>
              <a:t>up</a:t>
            </a:r>
            <a:r>
              <a:rPr dirty="0" sz="1700" spc="20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by</a:t>
            </a:r>
            <a:r>
              <a:rPr dirty="0" sz="1700" spc="19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2F4F6"/>
                </a:solidFill>
                <a:latin typeface="Arial"/>
                <a:cs typeface="Arial"/>
              </a:rPr>
              <a:t>investing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1724" y="6008145"/>
            <a:ext cx="585597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95">
                <a:solidFill>
                  <a:srgbClr val="E2E4E8"/>
                </a:solidFill>
                <a:latin typeface="Arial"/>
                <a:cs typeface="Arial"/>
              </a:rPr>
              <a:t>even</a:t>
            </a:r>
            <a:r>
              <a:rPr dirty="0" sz="1700" spc="110">
                <a:solidFill>
                  <a:srgbClr val="E2E4E8"/>
                </a:solidFill>
                <a:latin typeface="Arial"/>
                <a:cs typeface="Arial"/>
              </a:rPr>
              <a:t> $100</a:t>
            </a:r>
            <a:r>
              <a:rPr dirty="0" sz="1700" spc="15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E2E4E8"/>
                </a:solidFill>
                <a:latin typeface="Arial"/>
                <a:cs typeface="Arial"/>
              </a:rPr>
              <a:t>of</a:t>
            </a:r>
            <a:r>
              <a:rPr dirty="0" sz="1700" spc="31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their</a:t>
            </a:r>
            <a:r>
              <a:rPr dirty="0" sz="1700" spc="21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85">
                <a:solidFill>
                  <a:srgbClr val="E2E4E8"/>
                </a:solidFill>
                <a:latin typeface="Arial"/>
                <a:cs typeface="Arial"/>
              </a:rPr>
              <a:t>own</a:t>
            </a:r>
            <a:r>
              <a:rPr dirty="0" sz="1700" spc="5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money.</a:t>
            </a:r>
            <a:r>
              <a:rPr dirty="0" sz="1700" spc="15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We</a:t>
            </a:r>
            <a:r>
              <a:rPr dirty="0" sz="1700" spc="11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E2E4E8"/>
                </a:solidFill>
                <a:latin typeface="Arial"/>
                <a:cs typeface="Arial"/>
              </a:rPr>
              <a:t>scale</a:t>
            </a:r>
            <a:r>
              <a:rPr dirty="0" sz="1700" spc="8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that 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magic.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5666" y="6650596"/>
            <a:ext cx="608457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 marL="11430">
              <a:lnSpc>
                <a:spcPct val="100000"/>
              </a:lnSpc>
              <a:spcBef>
                <a:spcPts val="70"/>
              </a:spcBef>
            </a:pPr>
            <a:r>
              <a:rPr dirty="0" sz="1700" spc="125">
                <a:solidFill>
                  <a:srgbClr val="F2F4F6"/>
                </a:solidFill>
                <a:latin typeface="Arial"/>
                <a:cs typeface="Arial"/>
              </a:rPr>
              <a:t>We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E2E4E8"/>
                </a:solidFill>
                <a:latin typeface="Arial"/>
                <a:cs typeface="Arial"/>
              </a:rPr>
              <a:t>spent</a:t>
            </a:r>
            <a:r>
              <a:rPr dirty="0" sz="1700" spc="19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E2E4E8"/>
                </a:solidFill>
                <a:latin typeface="Arial"/>
                <a:cs typeface="Arial"/>
              </a:rPr>
              <a:t>a</a:t>
            </a:r>
            <a:r>
              <a:rPr dirty="0" sz="1700" spc="13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decade</a:t>
            </a:r>
            <a:r>
              <a:rPr dirty="0" sz="1700" spc="18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E2E4E8"/>
                </a:solidFill>
                <a:latin typeface="Arial"/>
                <a:cs typeface="Arial"/>
              </a:rPr>
              <a:t>working</a:t>
            </a:r>
            <a:r>
              <a:rPr dirty="0" sz="1700" spc="21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towards</a:t>
            </a:r>
            <a:r>
              <a:rPr dirty="0" sz="1700" spc="19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F2F4F6"/>
                </a:solidFill>
                <a:latin typeface="Arial"/>
                <a:cs typeface="Arial"/>
              </a:rPr>
              <a:t>this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moment. </a:t>
            </a:r>
            <a:r>
              <a:rPr dirty="0" sz="1700" spc="125">
                <a:solidFill>
                  <a:srgbClr val="E2E4E8"/>
                </a:solidFill>
                <a:latin typeface="Arial"/>
                <a:cs typeface="Arial"/>
              </a:rPr>
              <a:t>We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85666" y="6971821"/>
            <a:ext cx="6221095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90">
                <a:solidFill>
                  <a:srgbClr val="F2F4F6"/>
                </a:solidFill>
                <a:latin typeface="Arial"/>
                <a:cs typeface="Arial"/>
              </a:rPr>
              <a:t>had</a:t>
            </a:r>
            <a:r>
              <a:rPr dirty="0" sz="1700" spc="27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32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grit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270">
                <a:solidFill>
                  <a:srgbClr val="E2E4E8"/>
                </a:solidFill>
                <a:latin typeface="Arial"/>
                <a:cs typeface="Arial"/>
              </a:rPr>
              <a:t>and</a:t>
            </a:r>
            <a:r>
              <a:rPr dirty="0" sz="1700" spc="-254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tenacity</a:t>
            </a:r>
            <a:r>
              <a:rPr dirty="0" sz="1700" spc="25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to</a:t>
            </a:r>
            <a:r>
              <a:rPr dirty="0" sz="1700" spc="21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E2E4E8"/>
                </a:solidFill>
                <a:latin typeface="Arial"/>
                <a:cs typeface="Arial"/>
              </a:rPr>
              <a:t>survive</a:t>
            </a:r>
            <a:r>
              <a:rPr dirty="0" sz="1700" spc="20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the</a:t>
            </a:r>
            <a:r>
              <a:rPr dirty="0" sz="1700" spc="23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hard</a:t>
            </a:r>
            <a:r>
              <a:rPr dirty="0" sz="1700" spc="10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2F4F6"/>
                </a:solidFill>
                <a:latin typeface="Arial"/>
                <a:cs typeface="Arial"/>
              </a:rPr>
              <a:t>times</a:t>
            </a:r>
            <a:r>
              <a:rPr dirty="0" sz="1700" spc="165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2F4F6"/>
                </a:solidFill>
                <a:latin typeface="Arial"/>
                <a:cs typeface="Arial"/>
              </a:rPr>
              <a:t>until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5666" y="7293047"/>
            <a:ext cx="115062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145">
                <a:solidFill>
                  <a:srgbClr val="F2F4F6"/>
                </a:solidFill>
                <a:latin typeface="Arial"/>
                <a:cs typeface="Arial"/>
              </a:rPr>
              <a:t>regulatory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678" y="7293047"/>
            <a:ext cx="809625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130">
                <a:solidFill>
                  <a:srgbClr val="F2F4F6"/>
                </a:solidFill>
                <a:latin typeface="Arial"/>
                <a:cs typeface="Arial"/>
              </a:rPr>
              <a:t>reform.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8423" y="7293047"/>
            <a:ext cx="3018790" cy="2959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1700" spc="190">
                <a:solidFill>
                  <a:srgbClr val="F2F4F6"/>
                </a:solidFill>
                <a:latin typeface="Arial"/>
                <a:cs typeface="Arial"/>
              </a:rPr>
              <a:t>Now</a:t>
            </a:r>
            <a:r>
              <a:rPr dirty="0" sz="1700" spc="160">
                <a:solidFill>
                  <a:srgbClr val="F2F4F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E2E4E8"/>
                </a:solidFill>
                <a:latin typeface="Arial"/>
                <a:cs typeface="Arial"/>
              </a:rPr>
              <a:t>we'll</a:t>
            </a:r>
            <a:r>
              <a:rPr dirty="0" sz="1700" spc="90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E2E4E8"/>
                </a:solidFill>
                <a:latin typeface="Arial"/>
                <a:cs typeface="Arial"/>
              </a:rPr>
              <a:t>execute</a:t>
            </a:r>
            <a:r>
              <a:rPr dirty="0" sz="1700" spc="10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E2E4E8"/>
                </a:solidFill>
                <a:latin typeface="Arial"/>
                <a:cs typeface="Arial"/>
              </a:rPr>
              <a:t>at</a:t>
            </a:r>
            <a:r>
              <a:rPr dirty="0" sz="1700" spc="185">
                <a:solidFill>
                  <a:srgbClr val="E2E4E8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E2E4E8"/>
                </a:solidFill>
                <a:latin typeface="Arial"/>
                <a:cs typeface="Arial"/>
              </a:rPr>
              <a:t>scale.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8183880"/>
            <a:chOff x="0" y="0"/>
            <a:chExt cx="14630400" cy="8183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36" cy="3686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17149"/>
              <a:ext cx="14630336" cy="446656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603246" y="3511967"/>
            <a:ext cx="850900" cy="16687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9065">
              <a:lnSpc>
                <a:spcPts val="7205"/>
              </a:lnSpc>
              <a:spcBef>
                <a:spcPts val="125"/>
              </a:spcBef>
            </a:pPr>
            <a:r>
              <a:rPr dirty="0" sz="6550" spc="190">
                <a:solidFill>
                  <a:srgbClr val="030103"/>
                </a:solidFill>
                <a:latin typeface="Arial"/>
                <a:cs typeface="Arial"/>
              </a:rPr>
              <a:t>II</a:t>
            </a:r>
            <a:endParaRPr sz="6550">
              <a:latin typeface="Arial"/>
              <a:cs typeface="Arial"/>
            </a:endParaRPr>
          </a:p>
          <a:p>
            <a:pPr algn="ctr">
              <a:lnSpc>
                <a:spcPts val="5705"/>
              </a:lnSpc>
            </a:pPr>
            <a:r>
              <a:rPr dirty="0" sz="5300" spc="210" i="1">
                <a:solidFill>
                  <a:srgbClr val="030103"/>
                </a:solidFill>
                <a:latin typeface="Times New Roman"/>
                <a:cs typeface="Times New Roman"/>
              </a:rPr>
              <a:t>r'»</a:t>
            </a:r>
            <a:endParaRPr sz="5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077" y="922318"/>
            <a:ext cx="4750435" cy="1072515"/>
          </a:xfrm>
          <a:prstGeom prst="rect"/>
          <a:solidFill>
            <a:srgbClr val="16263D"/>
          </a:solidFill>
        </p:spPr>
        <p:txBody>
          <a:bodyPr wrap="square" lIns="0" tIns="6350" rIns="0" bIns="0" rtlCol="0" vert="horz">
            <a:spAutoFit/>
          </a:bodyPr>
          <a:lstStyle/>
          <a:p>
            <a:pPr marL="3175" indent="-3810">
              <a:lnSpc>
                <a:spcPct val="103600"/>
              </a:lnSpc>
              <a:spcBef>
                <a:spcPts val="50"/>
              </a:spcBef>
              <a:tabLst>
                <a:tab pos="904875" algn="l"/>
                <a:tab pos="1331595" algn="l"/>
                <a:tab pos="2847340" algn="l"/>
              </a:tabLst>
            </a:pPr>
            <a:r>
              <a:rPr dirty="0" sz="3150" spc="260">
                <a:solidFill>
                  <a:srgbClr val="F0F2F7"/>
                </a:solidFill>
              </a:rPr>
              <a:t>ON	</a:t>
            </a:r>
            <a:r>
              <a:rPr dirty="0" sz="3150" spc="380">
                <a:solidFill>
                  <a:srgbClr val="F0F2F7"/>
                </a:solidFill>
              </a:rPr>
              <a:t>MARCH	</a:t>
            </a:r>
            <a:r>
              <a:rPr dirty="0" sz="3150" spc="345">
                <a:solidFill>
                  <a:srgbClr val="F0F2F7"/>
                </a:solidFill>
              </a:rPr>
              <a:t>2021, </a:t>
            </a:r>
            <a:r>
              <a:rPr dirty="0" sz="3150" spc="350">
                <a:solidFill>
                  <a:srgbClr val="F0F2F7"/>
                </a:solidFill>
              </a:rPr>
              <a:t> </a:t>
            </a:r>
            <a:r>
              <a:rPr dirty="0" sz="3150" spc="480">
                <a:solidFill>
                  <a:srgbClr val="F0F2F7"/>
                </a:solidFill>
              </a:rPr>
              <a:t>NE</a:t>
            </a:r>
            <a:r>
              <a:rPr dirty="0" sz="3150" spc="660">
                <a:solidFill>
                  <a:srgbClr val="F0F2F7"/>
                </a:solidFill>
              </a:rPr>
              <a:t>W</a:t>
            </a:r>
            <a:r>
              <a:rPr dirty="0" sz="3150">
                <a:solidFill>
                  <a:srgbClr val="F0F2F7"/>
                </a:solidFill>
              </a:rPr>
              <a:t>	</a:t>
            </a:r>
            <a:r>
              <a:rPr dirty="0" sz="3150" spc="350">
                <a:solidFill>
                  <a:srgbClr val="F0F2F7"/>
                </a:solidFill>
              </a:rPr>
              <a:t>REGULATIONS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687328" y="1429102"/>
            <a:ext cx="2015489" cy="507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16940" algn="l"/>
              </a:tabLst>
            </a:pPr>
            <a:r>
              <a:rPr dirty="0" sz="3150" spc="415" b="1">
                <a:solidFill>
                  <a:srgbClr val="ED695B"/>
                </a:solidFill>
                <a:latin typeface="Arial"/>
                <a:cs typeface="Arial"/>
              </a:rPr>
              <a:t>G</a:t>
            </a:r>
            <a:r>
              <a:rPr dirty="0" sz="3150" spc="420" b="1">
                <a:solidFill>
                  <a:srgbClr val="ED695B"/>
                </a:solidFill>
                <a:latin typeface="Arial"/>
                <a:cs typeface="Arial"/>
              </a:rPr>
              <a:t>O</a:t>
            </a:r>
            <a:r>
              <a:rPr dirty="0" sz="3150" b="1">
                <a:solidFill>
                  <a:srgbClr val="ED695B"/>
                </a:solidFill>
                <a:latin typeface="Arial"/>
                <a:cs typeface="Arial"/>
              </a:rPr>
              <a:t>	</a:t>
            </a:r>
            <a:r>
              <a:rPr dirty="0" sz="3150" spc="380" b="1">
                <a:solidFill>
                  <a:srgbClr val="ED695B"/>
                </a:solidFill>
                <a:latin typeface="Arial"/>
                <a:cs typeface="Arial"/>
              </a:rPr>
              <a:t>LIVE</a:t>
            </a:r>
            <a:endParaRPr sz="31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6922" y="2665770"/>
          <a:ext cx="3077210" cy="216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895"/>
                <a:gridCol w="2011045"/>
              </a:tblGrid>
              <a:tr h="42354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2300" spc="6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Companies</a:t>
                      </a:r>
                      <a:r>
                        <a:rPr dirty="0" sz="2300" spc="14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7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2300" spc="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1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raise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16263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1800"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300" spc="-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$SM/yr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1590"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6263D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215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300" spc="14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(Reg</a:t>
                      </a:r>
                      <a:r>
                        <a:rPr dirty="0" sz="2300" spc="2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14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CF)</a:t>
                      </a:r>
                      <a:r>
                        <a:rPr dirty="0" sz="2300" spc="1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8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1590"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6263D"/>
                    </a:solidFill>
                  </a:tcPr>
                </a:tc>
              </a:tr>
              <a:tr h="439420">
                <a:tc gridSpan="2">
                  <a:txBody>
                    <a:bodyPr/>
                    <a:lstStyle/>
                    <a:p>
                      <a:pPr marL="3175" marR="215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300" spc="14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$75M/yr</a:t>
                      </a:r>
                      <a:r>
                        <a:rPr dirty="0" sz="2300" spc="19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15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(Reg</a:t>
                      </a:r>
                      <a:r>
                        <a:rPr dirty="0" sz="2300" spc="9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15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A+)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16263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9420">
                <a:tc gridSpan="2">
                  <a:txBody>
                    <a:bodyPr/>
                    <a:lstStyle/>
                    <a:p>
                      <a:pPr marL="2540" marR="215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300" spc="114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2300" spc="-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65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unaccredited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6263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27355">
                <a:tc gridSpan="2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2300" spc="20" b="1">
                          <a:solidFill>
                            <a:srgbClr val="F0F2F7"/>
                          </a:solidFill>
                          <a:latin typeface="Arial"/>
                          <a:cs typeface="Arial"/>
                        </a:rPr>
                        <a:t>investors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16100" y="2665770"/>
            <a:ext cx="2292350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00" spc="65" b="1">
                <a:solidFill>
                  <a:srgbClr val="F0F2F7"/>
                </a:solidFill>
                <a:latin typeface="Arial"/>
                <a:cs typeface="Arial"/>
              </a:rPr>
              <a:t>Companies</a:t>
            </a:r>
            <a:r>
              <a:rPr dirty="0" sz="2300" spc="10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60" b="1">
                <a:solidFill>
                  <a:srgbClr val="F0F2F7"/>
                </a:solidFill>
                <a:latin typeface="Arial"/>
                <a:cs typeface="Arial"/>
              </a:rPr>
              <a:t>can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76881" y="2665770"/>
            <a:ext cx="2517775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135"/>
              </a:spcBef>
            </a:pPr>
            <a:r>
              <a:rPr dirty="0" sz="2300" spc="-45" b="1">
                <a:solidFill>
                  <a:srgbClr val="F0F2F7"/>
                </a:solidFill>
                <a:latin typeface="Arial"/>
                <a:cs typeface="Arial"/>
              </a:rPr>
              <a:t>SPVs:</a:t>
            </a:r>
            <a:r>
              <a:rPr dirty="0" sz="2300" spc="2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130" b="1">
                <a:solidFill>
                  <a:srgbClr val="F0F2F7"/>
                </a:solidFill>
                <a:latin typeface="Arial"/>
                <a:cs typeface="Arial"/>
              </a:rPr>
              <a:t>One</a:t>
            </a:r>
            <a:r>
              <a:rPr dirty="0" sz="2300" spc="4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90" b="1">
                <a:solidFill>
                  <a:srgbClr val="F0F2F7"/>
                </a:solidFill>
                <a:latin typeface="Arial"/>
                <a:cs typeface="Arial"/>
              </a:rPr>
              <a:t>Entity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7101" y="2665770"/>
            <a:ext cx="2764155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35"/>
              </a:spcBef>
            </a:pPr>
            <a:r>
              <a:rPr dirty="0" sz="2300" spc="65" b="1">
                <a:solidFill>
                  <a:srgbClr val="F0F2F7"/>
                </a:solidFill>
                <a:latin typeface="Arial"/>
                <a:cs typeface="Arial"/>
              </a:rPr>
              <a:t>Anyone</a:t>
            </a:r>
            <a:r>
              <a:rPr dirty="0" sz="2300" spc="114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65" b="1">
                <a:solidFill>
                  <a:srgbClr val="F0F2F7"/>
                </a:solidFill>
                <a:latin typeface="Arial"/>
                <a:cs typeface="Arial"/>
              </a:rPr>
              <a:t>can</a:t>
            </a:r>
            <a:r>
              <a:rPr dirty="0" sz="2300" spc="5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105" b="1">
                <a:solidFill>
                  <a:srgbClr val="F0F2F7"/>
                </a:solidFill>
                <a:latin typeface="Arial"/>
                <a:cs typeface="Arial"/>
              </a:rPr>
              <a:t>take</a:t>
            </a:r>
            <a:r>
              <a:rPr dirty="0" sz="2300" spc="4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114" b="1">
                <a:solidFill>
                  <a:srgbClr val="F0F2F7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100" y="3094071"/>
            <a:ext cx="2513330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 marL="6350">
              <a:lnSpc>
                <a:spcPct val="100000"/>
              </a:lnSpc>
              <a:spcBef>
                <a:spcPts val="135"/>
              </a:spcBef>
            </a:pPr>
            <a:r>
              <a:rPr dirty="0" sz="2300" spc="55" b="1">
                <a:solidFill>
                  <a:srgbClr val="F0F2F7"/>
                </a:solidFill>
                <a:latin typeface="Arial"/>
                <a:cs typeface="Arial"/>
              </a:rPr>
              <a:t>start</a:t>
            </a:r>
            <a:r>
              <a:rPr dirty="0" sz="2300" spc="7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65" b="1">
                <a:solidFill>
                  <a:srgbClr val="F0F2F7"/>
                </a:solidFill>
                <a:latin typeface="Arial"/>
                <a:cs typeface="Arial"/>
              </a:rPr>
              <a:t>a</a:t>
            </a:r>
            <a:r>
              <a:rPr dirty="0" sz="2300" spc="1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90" b="1">
                <a:solidFill>
                  <a:srgbClr val="F0F2F7"/>
                </a:solidFill>
                <a:latin typeface="Arial"/>
                <a:cs typeface="Arial"/>
              </a:rPr>
              <a:t>campaign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6881" y="3101719"/>
            <a:ext cx="1942464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00" spc="110" b="1">
                <a:solidFill>
                  <a:srgbClr val="F0F2F7"/>
                </a:solidFill>
                <a:latin typeface="Arial"/>
                <a:cs typeface="Arial"/>
              </a:rPr>
              <a:t>on</a:t>
            </a:r>
            <a:r>
              <a:rPr dirty="0" sz="2300" spc="2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85" b="1">
                <a:solidFill>
                  <a:srgbClr val="F0F2F7"/>
                </a:solidFill>
                <a:latin typeface="Arial"/>
                <a:cs typeface="Arial"/>
              </a:rPr>
              <a:t>Cap</a:t>
            </a:r>
            <a:r>
              <a:rPr dirty="0" sz="2300" spc="8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30" b="1">
                <a:solidFill>
                  <a:srgbClr val="F0F2F7"/>
                </a:solidFill>
                <a:latin typeface="Arial"/>
                <a:cs typeface="Arial"/>
              </a:rPr>
              <a:t>Table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37101" y="3101719"/>
            <a:ext cx="2254250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00" spc="70" b="1">
                <a:solidFill>
                  <a:srgbClr val="F0F2F7"/>
                </a:solidFill>
                <a:latin typeface="Arial"/>
                <a:cs typeface="Arial"/>
              </a:rPr>
              <a:t>test</a:t>
            </a:r>
            <a:r>
              <a:rPr dirty="0" sz="2300" spc="135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75" b="1">
                <a:solidFill>
                  <a:srgbClr val="F0F2F7"/>
                </a:solidFill>
                <a:latin typeface="Arial"/>
                <a:cs typeface="Arial"/>
              </a:rPr>
              <a:t>to</a:t>
            </a:r>
            <a:r>
              <a:rPr dirty="0" sz="2300" spc="15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110" b="1">
                <a:solidFill>
                  <a:srgbClr val="F0F2F7"/>
                </a:solidFill>
                <a:latin typeface="Arial"/>
                <a:cs typeface="Arial"/>
              </a:rPr>
              <a:t>become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6100" y="3537668"/>
            <a:ext cx="2225040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00" spc="90" b="1">
                <a:solidFill>
                  <a:srgbClr val="F0F2F7"/>
                </a:solidFill>
                <a:latin typeface="Arial"/>
                <a:cs typeface="Arial"/>
              </a:rPr>
              <a:t>in</a:t>
            </a:r>
            <a:r>
              <a:rPr dirty="0" sz="230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200" spc="114" b="1">
                <a:solidFill>
                  <a:srgbClr val="F0F2F7"/>
                </a:solidFill>
                <a:latin typeface="Arial"/>
                <a:cs typeface="Arial"/>
              </a:rPr>
              <a:t>&lt;</a:t>
            </a:r>
            <a:r>
              <a:rPr dirty="0" sz="2200" spc="-7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-15" b="1">
                <a:solidFill>
                  <a:srgbClr val="F0F2F7"/>
                </a:solidFill>
                <a:latin typeface="Arial"/>
                <a:cs typeface="Arial"/>
              </a:rPr>
              <a:t>15</a:t>
            </a:r>
            <a:r>
              <a:rPr dirty="0" sz="2300" spc="80" b="1">
                <a:solidFill>
                  <a:srgbClr val="F0F2F7"/>
                </a:solidFill>
                <a:latin typeface="Arial"/>
                <a:cs typeface="Arial"/>
              </a:rPr>
              <a:t> </a:t>
            </a:r>
            <a:r>
              <a:rPr dirty="0" sz="2300" spc="60" b="1">
                <a:solidFill>
                  <a:srgbClr val="F0F2F7"/>
                </a:solidFill>
                <a:latin typeface="Arial"/>
                <a:cs typeface="Arial"/>
              </a:rPr>
              <a:t>minutes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37101" y="3537668"/>
            <a:ext cx="1570990" cy="42037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00" spc="75" b="1">
                <a:solidFill>
                  <a:srgbClr val="F0F2F7"/>
                </a:solidFill>
                <a:latin typeface="Arial"/>
                <a:cs typeface="Arial"/>
              </a:rPr>
              <a:t>accredited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7857" y="3978340"/>
            <a:ext cx="194818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0">
                <a:solidFill>
                  <a:srgbClr val="AAB6C6"/>
                </a:solidFill>
                <a:latin typeface="Arial"/>
                <a:cs typeface="Arial"/>
              </a:rPr>
              <a:t>Unaccredited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2858" y="4414289"/>
            <a:ext cx="243014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10">
                <a:solidFill>
                  <a:srgbClr val="AAB6C6"/>
                </a:solidFill>
                <a:latin typeface="Arial"/>
                <a:cs typeface="Arial"/>
              </a:rPr>
              <a:t>Before,</a:t>
            </a:r>
            <a:r>
              <a:rPr dirty="0" sz="2300" spc="1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40">
                <a:solidFill>
                  <a:srgbClr val="AAB6C6"/>
                </a:solidFill>
                <a:latin typeface="Arial"/>
                <a:cs typeface="Arial"/>
              </a:rPr>
              <a:t>founders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7857" y="4414289"/>
            <a:ext cx="129413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95">
                <a:solidFill>
                  <a:srgbClr val="AAB6C6"/>
                </a:solidFill>
                <a:latin typeface="Arial"/>
                <a:cs typeface="Arial"/>
              </a:rPr>
              <a:t>investors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81881" y="4414289"/>
            <a:ext cx="121158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25">
                <a:solidFill>
                  <a:srgbClr val="AAB6C6"/>
                </a:solidFill>
                <a:latin typeface="Arial"/>
                <a:cs typeface="Arial"/>
              </a:rPr>
              <a:t>can</a:t>
            </a:r>
            <a:r>
              <a:rPr dirty="0" sz="2300" spc="2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35">
                <a:solidFill>
                  <a:srgbClr val="AAB6C6"/>
                </a:solidFill>
                <a:latin typeface="Arial"/>
                <a:cs typeface="Arial"/>
              </a:rPr>
              <a:t>now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37101" y="4414289"/>
            <a:ext cx="227584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60">
                <a:solidFill>
                  <a:srgbClr val="AAB6C6"/>
                </a:solidFill>
                <a:latin typeface="Arial"/>
                <a:cs typeface="Arial"/>
              </a:rPr>
              <a:t>It</a:t>
            </a:r>
            <a:r>
              <a:rPr dirty="0" sz="2300" spc="28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AAB6C6"/>
                </a:solidFill>
                <a:latin typeface="Arial"/>
                <a:cs typeface="Arial"/>
              </a:rPr>
              <a:t>no</a:t>
            </a:r>
            <a:r>
              <a:rPr dirty="0" sz="2300" spc="19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35">
                <a:solidFill>
                  <a:srgbClr val="AAB6C6"/>
                </a:solidFill>
                <a:latin typeface="Arial"/>
                <a:cs typeface="Arial"/>
              </a:rPr>
              <a:t>longer</a:t>
            </a:r>
            <a:r>
              <a:rPr dirty="0" sz="2300" spc="22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30">
                <a:solidFill>
                  <a:srgbClr val="AAB6C6"/>
                </a:solidFill>
                <a:latin typeface="Arial"/>
                <a:cs typeface="Arial"/>
              </a:rPr>
              <a:t>is</a:t>
            </a:r>
            <a:r>
              <a:rPr dirty="0" sz="2300" spc="25">
                <a:solidFill>
                  <a:srgbClr val="AAB6C6"/>
                </a:solidFill>
                <a:latin typeface="Arial"/>
                <a:cs typeface="Arial"/>
              </a:rPr>
              <a:t> 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2858" y="4850238"/>
            <a:ext cx="234061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43255" algn="l"/>
                <a:tab pos="1034415" algn="l"/>
              </a:tabLst>
            </a:pPr>
            <a:r>
              <a:rPr dirty="0" sz="2300" spc="25">
                <a:solidFill>
                  <a:srgbClr val="AAB6C6"/>
                </a:solidFill>
                <a:latin typeface="Arial"/>
                <a:cs typeface="Arial"/>
              </a:rPr>
              <a:t>had	</a:t>
            </a:r>
            <a:r>
              <a:rPr dirty="0" sz="2300" spc="15">
                <a:solidFill>
                  <a:srgbClr val="AAB6C6"/>
                </a:solidFill>
                <a:latin typeface="Arial"/>
                <a:cs typeface="Arial"/>
              </a:rPr>
              <a:t>to	</a:t>
            </a:r>
            <a:r>
              <a:rPr dirty="0" sz="2300" spc="130">
                <a:solidFill>
                  <a:srgbClr val="AAB6C6"/>
                </a:solidFill>
                <a:latin typeface="Arial"/>
                <a:cs typeface="Arial"/>
              </a:rPr>
              <a:t>first</a:t>
            </a:r>
            <a:r>
              <a:rPr dirty="0" sz="2300" spc="114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229">
                <a:solidFill>
                  <a:srgbClr val="AAB6C6"/>
                </a:solidFill>
                <a:latin typeface="Arial"/>
                <a:cs typeface="Arial"/>
              </a:rPr>
              <a:t>do</a:t>
            </a:r>
            <a:r>
              <a:rPr dirty="0" sz="2300" spc="1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25">
                <a:solidFill>
                  <a:srgbClr val="AAB6C6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87857" y="4850238"/>
            <a:ext cx="220154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95">
                <a:solidFill>
                  <a:srgbClr val="AAB6C6"/>
                </a:solidFill>
                <a:latin typeface="Arial"/>
                <a:cs typeface="Arial"/>
              </a:rPr>
              <a:t>invest</a:t>
            </a:r>
            <a:r>
              <a:rPr dirty="0" sz="2300" spc="18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AAB6C6"/>
                </a:solidFill>
                <a:latin typeface="Arial"/>
                <a:cs typeface="Arial"/>
              </a:rPr>
              <a:t>in</a:t>
            </a:r>
            <a:r>
              <a:rPr dirty="0" sz="2300" spc="90">
                <a:solidFill>
                  <a:srgbClr val="AAB6C6"/>
                </a:solidFill>
                <a:latin typeface="Arial"/>
                <a:cs typeface="Arial"/>
              </a:rPr>
              <a:t> a</a:t>
            </a:r>
            <a:r>
              <a:rPr dirty="0" sz="2300" spc="6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-45">
                <a:solidFill>
                  <a:srgbClr val="AAB6C6"/>
                </a:solidFill>
                <a:latin typeface="Arial"/>
                <a:cs typeface="Arial"/>
              </a:rPr>
              <a:t>SPV.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37101" y="4850238"/>
            <a:ext cx="177609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5">
                <a:solidFill>
                  <a:srgbClr val="AAB6C6"/>
                </a:solidFill>
                <a:latin typeface="Arial"/>
                <a:cs typeface="Arial"/>
              </a:rPr>
              <a:t>requirement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21380" y="4850238"/>
            <a:ext cx="77216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20">
                <a:solidFill>
                  <a:srgbClr val="AAB6C6"/>
                </a:solidFill>
                <a:latin typeface="Arial"/>
                <a:cs typeface="Arial"/>
              </a:rPr>
              <a:t>to</a:t>
            </a:r>
            <a:r>
              <a:rPr dirty="0" sz="2300" spc="28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60">
                <a:solidFill>
                  <a:srgbClr val="AAB6C6"/>
                </a:solidFill>
                <a:latin typeface="Arial"/>
                <a:cs typeface="Arial"/>
              </a:rPr>
              <a:t>be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8971" y="5286187"/>
            <a:ext cx="287591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100"/>
              </a:spcBef>
            </a:pPr>
            <a:r>
              <a:rPr dirty="0" sz="2300" spc="50">
                <a:solidFill>
                  <a:srgbClr val="AAB6C6"/>
                </a:solidFill>
                <a:latin typeface="Arial"/>
                <a:cs typeface="Arial"/>
              </a:rPr>
              <a:t>This</a:t>
            </a:r>
            <a:r>
              <a:rPr dirty="0" sz="2300" spc="17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45">
                <a:solidFill>
                  <a:srgbClr val="AAB6C6"/>
                </a:solidFill>
                <a:latin typeface="Arial"/>
                <a:cs typeface="Arial"/>
              </a:rPr>
              <a:t>will</a:t>
            </a:r>
            <a:r>
              <a:rPr dirty="0" sz="2300" spc="4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80">
                <a:solidFill>
                  <a:srgbClr val="AAB6C6"/>
                </a:solidFill>
                <a:latin typeface="Arial"/>
                <a:cs typeface="Arial"/>
              </a:rPr>
              <a:t>double</a:t>
            </a:r>
            <a:r>
              <a:rPr dirty="0" sz="2300" spc="9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75">
                <a:solidFill>
                  <a:srgbClr val="AAB6C6"/>
                </a:solidFill>
                <a:latin typeface="Arial"/>
                <a:cs typeface="Arial"/>
              </a:rPr>
              <a:t>our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22858" y="5286187"/>
            <a:ext cx="190627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3810">
              <a:lnSpc>
                <a:spcPct val="100000"/>
              </a:lnSpc>
              <a:spcBef>
                <a:spcPts val="100"/>
              </a:spcBef>
            </a:pPr>
            <a:r>
              <a:rPr dirty="0" sz="2300" spc="190">
                <a:solidFill>
                  <a:srgbClr val="AAB6C6"/>
                </a:solidFill>
                <a:latin typeface="Arial"/>
                <a:cs typeface="Arial"/>
              </a:rPr>
              <a:t>few</a:t>
            </a:r>
            <a:r>
              <a:rPr dirty="0" sz="2300" spc="4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90">
                <a:solidFill>
                  <a:srgbClr val="AAB6C6"/>
                </a:solidFill>
                <a:latin typeface="Arial"/>
                <a:cs typeface="Arial"/>
              </a:rPr>
              <a:t>weeks</a:t>
            </a:r>
            <a:r>
              <a:rPr dirty="0" sz="2300" spc="13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60">
                <a:solidFill>
                  <a:srgbClr val="AAB6C6"/>
                </a:solidFill>
                <a:latin typeface="Arial"/>
                <a:cs typeface="Arial"/>
              </a:rPr>
              <a:t>of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87857" y="5286187"/>
            <a:ext cx="1631314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00">
                <a:solidFill>
                  <a:srgbClr val="AAB6C6"/>
                </a:solidFill>
                <a:latin typeface="Arial"/>
                <a:cs typeface="Arial"/>
              </a:rPr>
              <a:t>Many </a:t>
            </a:r>
            <a:r>
              <a:rPr dirty="0" sz="2300" spc="195">
                <a:solidFill>
                  <a:srgbClr val="AAB6C6"/>
                </a:solidFill>
                <a:latin typeface="Arial"/>
                <a:cs typeface="Arial"/>
              </a:rPr>
              <a:t>more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37101" y="5286187"/>
            <a:ext cx="113284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0"/>
              </a:spcBef>
            </a:pPr>
            <a:r>
              <a:rPr dirty="0" sz="2300" spc="130">
                <a:solidFill>
                  <a:srgbClr val="AAB6C6"/>
                </a:solidFill>
                <a:latin typeface="Arial"/>
                <a:cs typeface="Arial"/>
              </a:rPr>
              <a:t>wealthy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72331" y="5286187"/>
            <a:ext cx="121602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10">
                <a:solidFill>
                  <a:srgbClr val="AAB6C6"/>
                </a:solidFill>
                <a:latin typeface="Arial"/>
                <a:cs typeface="Arial"/>
              </a:rPr>
              <a:t>to</a:t>
            </a:r>
            <a:r>
              <a:rPr dirty="0" sz="2300" spc="32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50">
                <a:solidFill>
                  <a:srgbClr val="AAB6C6"/>
                </a:solidFill>
                <a:latin typeface="Arial"/>
                <a:cs typeface="Arial"/>
              </a:rPr>
              <a:t>be</a:t>
            </a:r>
            <a:r>
              <a:rPr dirty="0" sz="2300" spc="9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10">
                <a:solidFill>
                  <a:srgbClr val="AAB6C6"/>
                </a:solidFill>
                <a:latin typeface="Arial"/>
                <a:cs typeface="Arial"/>
              </a:rPr>
              <a:t>an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971" y="5722135"/>
            <a:ext cx="222885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05">
                <a:solidFill>
                  <a:srgbClr val="AAB6C6"/>
                </a:solidFill>
                <a:latin typeface="Arial"/>
                <a:cs typeface="Arial"/>
              </a:rPr>
              <a:t>revenue </a:t>
            </a:r>
            <a:r>
              <a:rPr dirty="0" sz="2300" spc="130">
                <a:solidFill>
                  <a:srgbClr val="AAB6C6"/>
                </a:solidFill>
                <a:latin typeface="Arial"/>
                <a:cs typeface="Arial"/>
              </a:rPr>
              <a:t>almost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22858" y="5722135"/>
            <a:ext cx="1672589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50">
                <a:solidFill>
                  <a:srgbClr val="AAB6C6"/>
                </a:solidFill>
                <a:latin typeface="Arial"/>
                <a:cs typeface="Arial"/>
              </a:rPr>
              <a:t>compliance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07965" y="5722135"/>
            <a:ext cx="79883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0">
                <a:solidFill>
                  <a:srgbClr val="AAB6C6"/>
                </a:solidFill>
                <a:latin typeface="Arial"/>
                <a:cs typeface="Arial"/>
              </a:rPr>
              <a:t>work.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87857" y="5722135"/>
            <a:ext cx="119316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5">
                <a:solidFill>
                  <a:srgbClr val="AAB6C6"/>
                </a:solidFill>
                <a:latin typeface="Arial"/>
                <a:cs typeface="Arial"/>
              </a:rPr>
              <a:t>startups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69026" y="5722135"/>
            <a:ext cx="97155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8890">
              <a:lnSpc>
                <a:spcPct val="100000"/>
              </a:lnSpc>
              <a:spcBef>
                <a:spcPts val="100"/>
              </a:spcBef>
            </a:pPr>
            <a:r>
              <a:rPr dirty="0" sz="2300" spc="130">
                <a:solidFill>
                  <a:srgbClr val="AAB6C6"/>
                </a:solidFill>
                <a:latin typeface="Arial"/>
                <a:cs typeface="Arial"/>
              </a:rPr>
              <a:t>will</a:t>
            </a:r>
            <a:r>
              <a:rPr dirty="0" sz="2300" spc="2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215">
                <a:solidFill>
                  <a:srgbClr val="AAB6C6"/>
                </a:solidFill>
                <a:latin typeface="Arial"/>
                <a:cs typeface="Arial"/>
              </a:rPr>
              <a:t>be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37101" y="5722135"/>
            <a:ext cx="155765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5">
                <a:solidFill>
                  <a:srgbClr val="AAB6C6"/>
                </a:solidFill>
                <a:latin typeface="Arial"/>
                <a:cs typeface="Arial"/>
              </a:rPr>
              <a:t>accredited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85304" y="5722135"/>
            <a:ext cx="121920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80">
                <a:solidFill>
                  <a:srgbClr val="AAB6C6"/>
                </a:solidFill>
                <a:latin typeface="Arial"/>
                <a:cs typeface="Arial"/>
              </a:rPr>
              <a:t>investor.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8971" y="6158084"/>
            <a:ext cx="179197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7620">
              <a:lnSpc>
                <a:spcPct val="100000"/>
              </a:lnSpc>
              <a:spcBef>
                <a:spcPts val="100"/>
              </a:spcBef>
            </a:pPr>
            <a:r>
              <a:rPr dirty="0" sz="2300" spc="150">
                <a:solidFill>
                  <a:srgbClr val="AAB6C6"/>
                </a:solidFill>
                <a:latin typeface="Arial"/>
                <a:cs typeface="Arial"/>
              </a:rPr>
              <a:t>immediately</a:t>
            </a:r>
            <a:endParaRPr sz="2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68800" y="6158084"/>
            <a:ext cx="52514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100"/>
              </a:spcBef>
            </a:pPr>
            <a:r>
              <a:rPr dirty="0" sz="2300" spc="175">
                <a:solidFill>
                  <a:srgbClr val="AAB6C6"/>
                </a:solidFill>
                <a:latin typeface="Arial"/>
                <a:cs typeface="Arial"/>
              </a:rPr>
              <a:t>d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8154" y="6156979"/>
            <a:ext cx="49466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105"/>
              </a:spcBef>
            </a:pPr>
            <a:r>
              <a:rPr dirty="0" sz="2300" spc="175">
                <a:solidFill>
                  <a:srgbClr val="AAB6C6"/>
                </a:solidFill>
                <a:latin typeface="Arial"/>
                <a:cs typeface="Arial"/>
              </a:rPr>
              <a:t>an</a:t>
            </a:r>
            <a:endParaRPr sz="2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2858" y="6158084"/>
            <a:ext cx="264731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14">
                <a:solidFill>
                  <a:srgbClr val="AAB6C6"/>
                </a:solidFill>
                <a:latin typeface="Arial"/>
                <a:cs typeface="Arial"/>
              </a:rPr>
              <a:t>Most</a:t>
            </a:r>
            <a:r>
              <a:rPr dirty="0" sz="2300" spc="19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200">
                <a:solidFill>
                  <a:srgbClr val="AAB6C6"/>
                </a:solidFill>
                <a:latin typeface="Arial"/>
                <a:cs typeface="Arial"/>
              </a:rPr>
              <a:t>dropped</a:t>
            </a:r>
            <a:r>
              <a:rPr dirty="0" sz="2300" spc="15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30">
                <a:solidFill>
                  <a:srgbClr val="AAB6C6"/>
                </a:solidFill>
                <a:latin typeface="Arial"/>
                <a:cs typeface="Arial"/>
              </a:rPr>
              <a:t>off.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87857" y="6158084"/>
            <a:ext cx="94170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45">
                <a:solidFill>
                  <a:srgbClr val="AAB6C6"/>
                </a:solidFill>
                <a:latin typeface="Arial"/>
                <a:cs typeface="Arial"/>
              </a:rPr>
              <a:t>willing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14748" y="6158084"/>
            <a:ext cx="132270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solidFill>
                  <a:srgbClr val="AAB6C6"/>
                </a:solidFill>
                <a:latin typeface="Arial"/>
                <a:cs typeface="Arial"/>
              </a:rPr>
              <a:t>to</a:t>
            </a:r>
            <a:r>
              <a:rPr dirty="0" sz="2300" spc="16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AAB6C6"/>
                </a:solidFill>
                <a:latin typeface="Arial"/>
                <a:cs typeface="Arial"/>
              </a:rPr>
              <a:t>use</a:t>
            </a:r>
            <a:r>
              <a:rPr dirty="0" sz="2300" spc="55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80">
                <a:solidFill>
                  <a:srgbClr val="AAB6C6"/>
                </a:solidFill>
                <a:latin typeface="Arial"/>
                <a:cs typeface="Arial"/>
              </a:rPr>
              <a:t>us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8971" y="6594033"/>
            <a:ext cx="96837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dirty="0" sz="2300" spc="160">
                <a:solidFill>
                  <a:srgbClr val="AAB6C6"/>
                </a:solidFill>
                <a:latin typeface="Arial"/>
                <a:cs typeface="Arial"/>
              </a:rPr>
              <a:t>attract</a:t>
            </a:r>
            <a:endParaRPr sz="2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98311" y="6594033"/>
            <a:ext cx="89598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70">
                <a:solidFill>
                  <a:srgbClr val="AAB6C6"/>
                </a:solidFill>
                <a:latin typeface="Arial"/>
                <a:cs typeface="Arial"/>
              </a:rPr>
              <a:t>better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87857" y="6594033"/>
            <a:ext cx="180467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200">
                <a:solidFill>
                  <a:srgbClr val="AAB6C6"/>
                </a:solidFill>
                <a:latin typeface="Arial"/>
                <a:cs typeface="Arial"/>
              </a:rPr>
              <a:t>with</a:t>
            </a:r>
            <a:r>
              <a:rPr dirty="0" sz="2300" spc="6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114">
                <a:solidFill>
                  <a:srgbClr val="AAB6C6"/>
                </a:solidFill>
                <a:latin typeface="Arial"/>
                <a:cs typeface="Arial"/>
              </a:rPr>
              <a:t>an</a:t>
            </a:r>
            <a:r>
              <a:rPr dirty="0" sz="2300" spc="2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-45">
                <a:solidFill>
                  <a:srgbClr val="AAB6C6"/>
                </a:solidFill>
                <a:latin typeface="Arial"/>
                <a:cs typeface="Arial"/>
              </a:rPr>
              <a:t>SPV.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8971" y="7029982"/>
            <a:ext cx="1578610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35">
                <a:solidFill>
                  <a:srgbClr val="AAB6C6"/>
                </a:solidFill>
                <a:latin typeface="Arial"/>
                <a:cs typeface="Arial"/>
              </a:rPr>
              <a:t>companies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15888" y="7029982"/>
            <a:ext cx="1409065" cy="40005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spc="105">
                <a:solidFill>
                  <a:srgbClr val="AAB6C6"/>
                </a:solidFill>
                <a:latin typeface="Arial"/>
                <a:cs typeface="Arial"/>
              </a:rPr>
              <a:t>to</a:t>
            </a:r>
            <a:r>
              <a:rPr dirty="0" sz="2300" spc="254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AAB6C6"/>
                </a:solidFill>
                <a:latin typeface="Arial"/>
                <a:cs typeface="Arial"/>
              </a:rPr>
              <a:t>use</a:t>
            </a:r>
            <a:r>
              <a:rPr dirty="0" sz="2300" spc="40">
                <a:solidFill>
                  <a:srgbClr val="AAB6C6"/>
                </a:solidFill>
                <a:latin typeface="Arial"/>
                <a:cs typeface="Arial"/>
              </a:rPr>
              <a:t> </a:t>
            </a:r>
            <a:r>
              <a:rPr dirty="0" sz="2300" spc="35">
                <a:solidFill>
                  <a:srgbClr val="AAB6C6"/>
                </a:solidFill>
                <a:latin typeface="Arial"/>
                <a:cs typeface="Arial"/>
              </a:rPr>
              <a:t>us.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41" y="784650"/>
            <a:ext cx="756285" cy="5753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r>
              <a:rPr dirty="0" sz="3150" spc="100" b="1">
                <a:solidFill>
                  <a:srgbClr val="F6F6F9"/>
                </a:solidFill>
                <a:latin typeface="Arial"/>
                <a:cs typeface="Arial"/>
              </a:rPr>
              <a:t>WE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1593" y="784650"/>
            <a:ext cx="985519" cy="5753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r>
              <a:rPr dirty="0" sz="3150" spc="90" b="1">
                <a:solidFill>
                  <a:srgbClr val="F6F6F9"/>
                </a:solidFill>
                <a:latin typeface="Arial"/>
                <a:cs typeface="Arial"/>
              </a:rPr>
              <a:t>CAN</a:t>
            </a:r>
            <a:endParaRPr sz="3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10546" y="784650"/>
            <a:ext cx="1168400" cy="57531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r>
              <a:rPr dirty="0" sz="3150" spc="100" b="1">
                <a:solidFill>
                  <a:srgbClr val="F6F6F9"/>
                </a:solidFill>
                <a:latin typeface="Arial"/>
                <a:cs typeface="Arial"/>
              </a:rPr>
              <a:t>NOW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07910" y="784650"/>
            <a:ext cx="2064385" cy="575310"/>
          </a:xfrm>
          <a:prstGeom prst="rect"/>
          <a:solidFill>
            <a:srgbClr val="16263D"/>
          </a:solidFill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r>
              <a:rPr dirty="0" sz="3150" spc="350">
                <a:solidFill>
                  <a:srgbClr val="F6F6F9"/>
                </a:solidFill>
              </a:rPr>
              <a:t>DELIVER</a:t>
            </a:r>
            <a:endParaRPr sz="3150"/>
          </a:p>
        </p:txBody>
      </p:sp>
      <p:sp>
        <p:nvSpPr>
          <p:cNvPr id="6" name="object 6"/>
          <p:cNvSpPr/>
          <p:nvPr/>
        </p:nvSpPr>
        <p:spPr>
          <a:xfrm>
            <a:off x="6572519" y="784650"/>
            <a:ext cx="672465" cy="575310"/>
          </a:xfrm>
          <a:custGeom>
            <a:avLst/>
            <a:gdLst/>
            <a:ahLst/>
            <a:cxnLst/>
            <a:rect l="l" t="t" r="r" b="b"/>
            <a:pathLst>
              <a:path w="672465" h="575310">
                <a:moveTo>
                  <a:pt x="671956" y="575045"/>
                </a:moveTo>
                <a:lnTo>
                  <a:pt x="0" y="575045"/>
                </a:lnTo>
                <a:lnTo>
                  <a:pt x="0" y="0"/>
                </a:lnTo>
                <a:lnTo>
                  <a:pt x="671956" y="0"/>
                </a:lnTo>
                <a:lnTo>
                  <a:pt x="671956" y="575045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81188" y="784650"/>
            <a:ext cx="1000760" cy="575310"/>
          </a:xfrm>
          <a:custGeom>
            <a:avLst/>
            <a:gdLst/>
            <a:ahLst/>
            <a:cxnLst/>
            <a:rect l="l" t="t" r="r" b="b"/>
            <a:pathLst>
              <a:path w="1000759" h="575310">
                <a:moveTo>
                  <a:pt x="1000299" y="575045"/>
                </a:moveTo>
                <a:lnTo>
                  <a:pt x="0" y="575045"/>
                </a:lnTo>
                <a:lnTo>
                  <a:pt x="0" y="0"/>
                </a:lnTo>
                <a:lnTo>
                  <a:pt x="1000299" y="0"/>
                </a:lnTo>
                <a:lnTo>
                  <a:pt x="1000299" y="575045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02507" y="784650"/>
            <a:ext cx="1054100" cy="575310"/>
          </a:xfrm>
          <a:custGeom>
            <a:avLst/>
            <a:gdLst/>
            <a:ahLst/>
            <a:cxnLst/>
            <a:rect l="l" t="t" r="r" b="b"/>
            <a:pathLst>
              <a:path w="1054100" h="575310">
                <a:moveTo>
                  <a:pt x="1053750" y="575045"/>
                </a:moveTo>
                <a:lnTo>
                  <a:pt x="0" y="575045"/>
                </a:lnTo>
                <a:lnTo>
                  <a:pt x="0" y="0"/>
                </a:lnTo>
                <a:lnTo>
                  <a:pt x="1053750" y="0"/>
                </a:lnTo>
                <a:lnTo>
                  <a:pt x="1053750" y="575045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80084" y="784650"/>
            <a:ext cx="1657350" cy="575310"/>
          </a:xfrm>
          <a:custGeom>
            <a:avLst/>
            <a:gdLst/>
            <a:ahLst/>
            <a:cxnLst/>
            <a:rect l="l" t="t" r="r" b="b"/>
            <a:pathLst>
              <a:path w="1657350" h="575310">
                <a:moveTo>
                  <a:pt x="1656984" y="575045"/>
                </a:moveTo>
                <a:lnTo>
                  <a:pt x="0" y="575045"/>
                </a:lnTo>
                <a:lnTo>
                  <a:pt x="0" y="0"/>
                </a:lnTo>
                <a:lnTo>
                  <a:pt x="1656984" y="0"/>
                </a:lnTo>
                <a:lnTo>
                  <a:pt x="1656984" y="575045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59822" y="794299"/>
            <a:ext cx="5115560" cy="507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20750" algn="l"/>
                <a:tab pos="2142490" algn="l"/>
                <a:tab pos="3420110" algn="l"/>
              </a:tabLst>
            </a:pPr>
            <a:r>
              <a:rPr dirty="0" sz="3150" spc="440" b="1">
                <a:solidFill>
                  <a:srgbClr val="F6F6F9"/>
                </a:solidFill>
                <a:latin typeface="Arial"/>
                <a:cs typeface="Arial"/>
              </a:rPr>
              <a:t>O</a:t>
            </a:r>
            <a:r>
              <a:rPr dirty="0" sz="3150" spc="415" b="1">
                <a:solidFill>
                  <a:srgbClr val="F6F6F9"/>
                </a:solidFill>
                <a:latin typeface="Arial"/>
                <a:cs typeface="Arial"/>
              </a:rPr>
              <a:t>N</a:t>
            </a:r>
            <a:r>
              <a:rPr dirty="0" sz="3150" b="1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150" spc="425" b="1">
                <a:solidFill>
                  <a:srgbClr val="F6F6F9"/>
                </a:solidFill>
                <a:latin typeface="Arial"/>
                <a:cs typeface="Arial"/>
              </a:rPr>
              <a:t>OU</a:t>
            </a:r>
            <a:r>
              <a:rPr dirty="0" sz="3150" spc="415" b="1">
                <a:solidFill>
                  <a:srgbClr val="F6F6F9"/>
                </a:solidFill>
                <a:latin typeface="Arial"/>
                <a:cs typeface="Arial"/>
              </a:rPr>
              <a:t>R</a:t>
            </a:r>
            <a:r>
              <a:rPr dirty="0" sz="3150" b="1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150" spc="365" b="1">
                <a:solidFill>
                  <a:srgbClr val="F6F6F9"/>
                </a:solidFill>
                <a:latin typeface="Arial"/>
                <a:cs typeface="Arial"/>
              </a:rPr>
              <a:t>201</a:t>
            </a:r>
            <a:r>
              <a:rPr dirty="0" sz="3150" spc="370" b="1">
                <a:solidFill>
                  <a:srgbClr val="F6F6F9"/>
                </a:solidFill>
                <a:latin typeface="Arial"/>
                <a:cs typeface="Arial"/>
              </a:rPr>
              <a:t>2</a:t>
            </a:r>
            <a:r>
              <a:rPr dirty="0" sz="3150" b="1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150" spc="425" b="1">
                <a:solidFill>
                  <a:srgbClr val="F6F6F9"/>
                </a:solidFill>
                <a:latin typeface="Arial"/>
                <a:cs typeface="Arial"/>
              </a:rPr>
              <a:t>VISION</a:t>
            </a:r>
            <a:endParaRPr sz="31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7199" y="2051031"/>
            <a:ext cx="145415" cy="530860"/>
          </a:xfrm>
          <a:custGeom>
            <a:avLst/>
            <a:gdLst/>
            <a:ahLst/>
            <a:cxnLst/>
            <a:rect l="l" t="t" r="r" b="b"/>
            <a:pathLst>
              <a:path w="145415" h="530860">
                <a:moveTo>
                  <a:pt x="145081" y="530402"/>
                </a:moveTo>
                <a:lnTo>
                  <a:pt x="0" y="530402"/>
                </a:lnTo>
                <a:lnTo>
                  <a:pt x="0" y="0"/>
                </a:lnTo>
                <a:lnTo>
                  <a:pt x="145081" y="0"/>
                </a:lnTo>
                <a:lnTo>
                  <a:pt x="145081" y="530402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4499" y="2053707"/>
            <a:ext cx="194310" cy="492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50" spc="254">
                <a:solidFill>
                  <a:srgbClr val="F6F6F9"/>
                </a:solidFill>
                <a:latin typeface="Arial"/>
                <a:cs typeface="Arial"/>
              </a:rPr>
              <a:t>•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9339" y="2051031"/>
            <a:ext cx="11129010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 marL="10795">
              <a:lnSpc>
                <a:spcPct val="100000"/>
              </a:lnSpc>
              <a:spcBef>
                <a:spcPts val="130"/>
              </a:spcBef>
              <a:tabLst>
                <a:tab pos="6123305" algn="l"/>
                <a:tab pos="9361805" algn="l"/>
              </a:tabLst>
            </a:pPr>
            <a:r>
              <a:rPr dirty="0" sz="3050" spc="200">
                <a:solidFill>
                  <a:srgbClr val="F6F6F9"/>
                </a:solidFill>
                <a:latin typeface="Arial"/>
                <a:cs typeface="Arial"/>
              </a:rPr>
              <a:t>We're</a:t>
            </a:r>
            <a:r>
              <a:rPr dirty="0" sz="3050" spc="254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60">
                <a:solidFill>
                  <a:srgbClr val="F6F6F9"/>
                </a:solidFill>
                <a:latin typeface="Arial"/>
                <a:cs typeface="Arial"/>
              </a:rPr>
              <a:t>building </a:t>
            </a:r>
            <a:r>
              <a:rPr dirty="0" sz="3050" spc="20">
                <a:solidFill>
                  <a:srgbClr val="F6F6F9"/>
                </a:solidFill>
                <a:latin typeface="Arial"/>
                <a:cs typeface="Arial"/>
              </a:rPr>
              <a:t>a</a:t>
            </a:r>
            <a:r>
              <a:rPr dirty="0" sz="3050" spc="28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stock</a:t>
            </a:r>
            <a:r>
              <a:rPr dirty="0" sz="3050" spc="34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35">
                <a:solidFill>
                  <a:srgbClr val="F6F6F9"/>
                </a:solidFill>
                <a:latin typeface="Arial"/>
                <a:cs typeface="Arial"/>
              </a:rPr>
              <a:t>market	</a:t>
            </a:r>
            <a:r>
              <a:rPr dirty="0" sz="3050" spc="215">
                <a:solidFill>
                  <a:srgbClr val="F6F6F9"/>
                </a:solidFill>
                <a:latin typeface="Arial"/>
                <a:cs typeface="Arial"/>
              </a:rPr>
              <a:t>where</a:t>
            </a:r>
            <a:r>
              <a:rPr dirty="0" sz="3050" spc="31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0">
                <a:solidFill>
                  <a:srgbClr val="F6F6F9"/>
                </a:solidFill>
                <a:latin typeface="Arial"/>
                <a:cs typeface="Arial"/>
              </a:rPr>
              <a:t>founders	</a:t>
            </a:r>
            <a:r>
              <a:rPr dirty="0" sz="3050" spc="245">
                <a:solidFill>
                  <a:srgbClr val="F6F6F9"/>
                </a:solidFill>
                <a:latin typeface="Arial"/>
                <a:cs typeface="Arial"/>
              </a:rPr>
              <a:t>can</a:t>
            </a:r>
            <a:r>
              <a:rPr dirty="0" sz="3050" spc="4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20">
                <a:solidFill>
                  <a:srgbClr val="F6F6F9"/>
                </a:solidFill>
                <a:latin typeface="Arial"/>
                <a:cs typeface="Arial"/>
              </a:rPr>
              <a:t>raise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339" y="2624648"/>
            <a:ext cx="1350010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130"/>
              </a:spcBef>
            </a:pPr>
            <a:r>
              <a:rPr dirty="0" sz="3050" spc="260">
                <a:solidFill>
                  <a:srgbClr val="F6F6F9"/>
                </a:solidFill>
                <a:latin typeface="Arial"/>
                <a:cs typeface="Arial"/>
              </a:rPr>
              <a:t>money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15641" y="2624648"/>
            <a:ext cx="7410450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285">
                <a:solidFill>
                  <a:srgbClr val="F6F6F9"/>
                </a:solidFill>
                <a:latin typeface="Arial"/>
                <a:cs typeface="Arial"/>
              </a:rPr>
              <a:t>from </a:t>
            </a:r>
            <a:r>
              <a:rPr dirty="0" sz="3050" spc="220">
                <a:solidFill>
                  <a:srgbClr val="F6F6F9"/>
                </a:solidFill>
                <a:latin typeface="Arial"/>
                <a:cs typeface="Arial"/>
              </a:rPr>
              <a:t>their</a:t>
            </a:r>
            <a:r>
              <a:rPr dirty="0" sz="3050" spc="409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00">
                <a:solidFill>
                  <a:srgbClr val="F6F6F9"/>
                </a:solidFill>
                <a:latin typeface="Arial"/>
                <a:cs typeface="Arial"/>
              </a:rPr>
              <a:t>fans,</a:t>
            </a:r>
            <a:r>
              <a:rPr dirty="0" sz="3050" spc="32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04">
                <a:solidFill>
                  <a:srgbClr val="F6F6F9"/>
                </a:solidFill>
                <a:latin typeface="Arial"/>
                <a:cs typeface="Arial"/>
              </a:rPr>
              <a:t>while</a:t>
            </a:r>
            <a:r>
              <a:rPr dirty="0" sz="3050" spc="32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0">
                <a:solidFill>
                  <a:srgbClr val="F6F6F9"/>
                </a:solidFill>
                <a:latin typeface="Arial"/>
                <a:cs typeface="Arial"/>
              </a:rPr>
              <a:t>staying</a:t>
            </a:r>
            <a:r>
              <a:rPr dirty="0" sz="3050" spc="32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95">
                <a:solidFill>
                  <a:srgbClr val="F6F6F9"/>
                </a:solidFill>
                <a:latin typeface="Arial"/>
                <a:cs typeface="Arial"/>
              </a:rPr>
              <a:t>private.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9339" y="3198265"/>
            <a:ext cx="201104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120">
                <a:solidFill>
                  <a:srgbClr val="F6F6F9"/>
                </a:solidFill>
                <a:latin typeface="Arial"/>
                <a:cs typeface="Arial"/>
              </a:rPr>
              <a:t>(</a:t>
            </a:r>
            <a:r>
              <a:rPr dirty="0" sz="3050" spc="190">
                <a:solidFill>
                  <a:srgbClr val="F6F6F9"/>
                </a:solidFill>
                <a:latin typeface="Arial"/>
                <a:cs typeface="Arial"/>
              </a:rPr>
              <a:t>OnlyFans</a:t>
            </a:r>
            <a:endParaRPr sz="3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96016" y="3198265"/>
            <a:ext cx="595566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4165600" algn="l"/>
              </a:tabLst>
            </a:pPr>
            <a:r>
              <a:rPr dirty="0" sz="3050" spc="215">
                <a:solidFill>
                  <a:srgbClr val="F6F6F9"/>
                </a:solidFill>
                <a:latin typeface="Arial"/>
                <a:cs typeface="Arial"/>
              </a:rPr>
              <a:t>meets</a:t>
            </a:r>
            <a:r>
              <a:rPr dirty="0" sz="3050" spc="37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Robinhood,</a:t>
            </a:r>
            <a:r>
              <a:rPr dirty="0" sz="3050" spc="35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10">
                <a:solidFill>
                  <a:srgbClr val="F6F6F9"/>
                </a:solidFill>
                <a:latin typeface="Arial"/>
                <a:cs typeface="Arial"/>
              </a:rPr>
              <a:t>if	</a:t>
            </a:r>
            <a:r>
              <a:rPr dirty="0" sz="3050" spc="245">
                <a:solidFill>
                  <a:srgbClr val="F6F6F9"/>
                </a:solidFill>
                <a:latin typeface="Arial"/>
                <a:cs typeface="Arial"/>
              </a:rPr>
              <a:t>you</a:t>
            </a:r>
            <a:r>
              <a:rPr dirty="0" sz="3050" spc="29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80">
                <a:solidFill>
                  <a:srgbClr val="F6F6F9"/>
                </a:solidFill>
                <a:latin typeface="Arial"/>
                <a:cs typeface="Arial"/>
              </a:rPr>
              <a:t>will.)</a:t>
            </a:r>
            <a:endParaRPr sz="30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7199" y="4590242"/>
            <a:ext cx="145415" cy="530860"/>
          </a:xfrm>
          <a:custGeom>
            <a:avLst/>
            <a:gdLst/>
            <a:ahLst/>
            <a:cxnLst/>
            <a:rect l="l" t="t" r="r" b="b"/>
            <a:pathLst>
              <a:path w="145415" h="530860">
                <a:moveTo>
                  <a:pt x="145081" y="530402"/>
                </a:moveTo>
                <a:lnTo>
                  <a:pt x="0" y="530402"/>
                </a:lnTo>
                <a:lnTo>
                  <a:pt x="0" y="0"/>
                </a:lnTo>
                <a:lnTo>
                  <a:pt x="145081" y="0"/>
                </a:lnTo>
                <a:lnTo>
                  <a:pt x="145081" y="530402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84499" y="4592917"/>
            <a:ext cx="186055" cy="492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50" spc="190">
                <a:solidFill>
                  <a:srgbClr val="F6F6F9"/>
                </a:solidFill>
                <a:latin typeface="Arial"/>
                <a:cs typeface="Arial"/>
              </a:rPr>
              <a:t>•</a:t>
            </a:r>
            <a:endParaRPr sz="3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5034" y="4590242"/>
            <a:ext cx="12710160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 marL="5080">
              <a:lnSpc>
                <a:spcPct val="100000"/>
              </a:lnSpc>
              <a:spcBef>
                <a:spcPts val="130"/>
              </a:spcBef>
              <a:tabLst>
                <a:tab pos="1622425" algn="l"/>
                <a:tab pos="2160905" algn="l"/>
                <a:tab pos="3754754" algn="l"/>
                <a:tab pos="5657215" algn="l"/>
                <a:tab pos="6343650" algn="l"/>
                <a:tab pos="8651240" algn="l"/>
                <a:tab pos="10350500" algn="l"/>
                <a:tab pos="10892155" algn="l"/>
              </a:tabLst>
            </a:pP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W</a:t>
            </a:r>
            <a:r>
              <a:rPr dirty="0" sz="3050" spc="135">
                <a:solidFill>
                  <a:srgbClr val="F6F6F9"/>
                </a:solidFill>
                <a:latin typeface="Arial"/>
                <a:cs typeface="Arial"/>
              </a:rPr>
              <a:t>e</a:t>
            </a:r>
            <a:r>
              <a:rPr dirty="0" sz="3050" spc="26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90">
                <a:solidFill>
                  <a:srgbClr val="F6F6F9"/>
                </a:solidFill>
                <a:latin typeface="Arial"/>
                <a:cs typeface="Arial"/>
              </a:rPr>
              <a:t>ai</a:t>
            </a:r>
            <a:r>
              <a:rPr dirty="0" sz="3050" spc="204">
                <a:solidFill>
                  <a:srgbClr val="F6F6F9"/>
                </a:solidFill>
                <a:latin typeface="Arial"/>
                <a:cs typeface="Arial"/>
              </a:rPr>
              <a:t>m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60">
                <a:solidFill>
                  <a:srgbClr val="F6F6F9"/>
                </a:solidFill>
                <a:latin typeface="Arial"/>
                <a:cs typeface="Arial"/>
              </a:rPr>
              <a:t>t</a:t>
            </a:r>
            <a:r>
              <a:rPr dirty="0" sz="3050" spc="135">
                <a:solidFill>
                  <a:srgbClr val="F6F6F9"/>
                </a:solidFill>
                <a:latin typeface="Arial"/>
                <a:cs typeface="Arial"/>
              </a:rPr>
              <a:t>o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225">
                <a:solidFill>
                  <a:srgbClr val="F6F6F9"/>
                </a:solidFill>
                <a:latin typeface="Arial"/>
                <a:cs typeface="Arial"/>
              </a:rPr>
              <a:t>make</a:t>
            </a:r>
            <a:r>
              <a:rPr dirty="0" sz="3050" spc="22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75">
                <a:solidFill>
                  <a:srgbClr val="F6F6F9"/>
                </a:solidFill>
                <a:latin typeface="Arial"/>
                <a:cs typeface="Arial"/>
              </a:rPr>
              <a:t>i</a:t>
            </a:r>
            <a:r>
              <a:rPr dirty="0" sz="3050" spc="100">
                <a:solidFill>
                  <a:srgbClr val="F6F6F9"/>
                </a:solidFill>
                <a:latin typeface="Arial"/>
                <a:cs typeface="Arial"/>
              </a:rPr>
              <a:t>t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225">
                <a:solidFill>
                  <a:srgbClr val="F6F6F9"/>
                </a:solidFill>
                <a:latin typeface="Arial"/>
                <a:cs typeface="Arial"/>
              </a:rPr>
              <a:t>standard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185">
                <a:solidFill>
                  <a:srgbClr val="F6F6F9"/>
                </a:solidFill>
                <a:latin typeface="Arial"/>
                <a:cs typeface="Arial"/>
              </a:rPr>
              <a:t>fo</a:t>
            </a:r>
            <a:r>
              <a:rPr dirty="0" sz="3050" spc="150">
                <a:solidFill>
                  <a:srgbClr val="F6F6F9"/>
                </a:solidFill>
                <a:latin typeface="Arial"/>
                <a:cs typeface="Arial"/>
              </a:rPr>
              <a:t>r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startups</a:t>
            </a:r>
            <a:r>
              <a:rPr dirty="0" sz="3050" spc="30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40">
                <a:solidFill>
                  <a:srgbClr val="F6F6F9"/>
                </a:solidFill>
                <a:latin typeface="Arial"/>
                <a:cs typeface="Arial"/>
              </a:rPr>
              <a:t>t</a:t>
            </a:r>
            <a:r>
              <a:rPr dirty="0" sz="3050" spc="290">
                <a:solidFill>
                  <a:srgbClr val="F6F6F9"/>
                </a:solidFill>
                <a:latin typeface="Arial"/>
                <a:cs typeface="Arial"/>
              </a:rPr>
              <a:t>o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120">
                <a:solidFill>
                  <a:srgbClr val="F6F6F9"/>
                </a:solidFill>
                <a:latin typeface="Arial"/>
                <a:cs typeface="Arial"/>
              </a:rPr>
              <a:t>raise</a:t>
            </a: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50">
                <a:solidFill>
                  <a:srgbClr val="F6F6F9"/>
                </a:solidFill>
                <a:latin typeface="Arial"/>
                <a:cs typeface="Arial"/>
              </a:rPr>
              <a:t>u</a:t>
            </a:r>
            <a:r>
              <a:rPr dirty="0" sz="3050" spc="155">
                <a:solidFill>
                  <a:srgbClr val="F6F6F9"/>
                </a:solidFill>
                <a:latin typeface="Arial"/>
                <a:cs typeface="Arial"/>
              </a:rPr>
              <a:t>p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70">
                <a:solidFill>
                  <a:srgbClr val="F6F6F9"/>
                </a:solidFill>
                <a:latin typeface="Arial"/>
                <a:cs typeface="Arial"/>
              </a:rPr>
              <a:t>t</a:t>
            </a:r>
            <a:r>
              <a:rPr dirty="0" sz="3050" spc="155">
                <a:solidFill>
                  <a:srgbClr val="F6F6F9"/>
                </a:solidFill>
                <a:latin typeface="Arial"/>
                <a:cs typeface="Arial"/>
              </a:rPr>
              <a:t>o</a:t>
            </a:r>
            <a:r>
              <a:rPr dirty="0" sz="3050">
                <a:solidFill>
                  <a:srgbClr val="F6F6F9"/>
                </a:solidFill>
                <a:latin typeface="Arial"/>
                <a:cs typeface="Arial"/>
              </a:rPr>
              <a:t>	</a:t>
            </a:r>
            <a:r>
              <a:rPr dirty="0" sz="3050" spc="215">
                <a:solidFill>
                  <a:srgbClr val="F6F6F9"/>
                </a:solidFill>
                <a:latin typeface="Arial"/>
                <a:cs typeface="Arial"/>
              </a:rPr>
              <a:t>$75M/YR</a:t>
            </a:r>
            <a:endParaRPr sz="3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5034" y="5163859"/>
            <a:ext cx="1149794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8189595" algn="l"/>
              </a:tabLst>
            </a:pPr>
            <a:r>
              <a:rPr dirty="0" sz="3050" spc="140">
                <a:solidFill>
                  <a:srgbClr val="F6F6F9"/>
                </a:solidFill>
                <a:latin typeface="Arial"/>
                <a:cs typeface="Arial"/>
              </a:rPr>
              <a:t>in</a:t>
            </a:r>
            <a:r>
              <a:rPr dirty="0" sz="3050" spc="19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85">
                <a:solidFill>
                  <a:srgbClr val="F6F6F9"/>
                </a:solidFill>
                <a:latin typeface="Arial"/>
                <a:cs typeface="Arial"/>
              </a:rPr>
              <a:t>a</a:t>
            </a:r>
            <a:r>
              <a:rPr dirty="0" sz="3050" spc="23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300">
                <a:solidFill>
                  <a:srgbClr val="F6F6F9"/>
                </a:solidFill>
                <a:latin typeface="Arial"/>
                <a:cs typeface="Arial"/>
              </a:rPr>
              <a:t>"pre-IPO"</a:t>
            </a:r>
            <a:r>
              <a:rPr dirty="0" sz="3050" spc="-21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340">
                <a:solidFill>
                  <a:srgbClr val="F6F6F9"/>
                </a:solidFill>
                <a:latin typeface="Arial"/>
                <a:cs typeface="Arial"/>
              </a:rPr>
              <a:t>on</a:t>
            </a:r>
            <a:r>
              <a:rPr dirty="0" sz="3050" spc="8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85">
                <a:solidFill>
                  <a:srgbClr val="F6F6F9"/>
                </a:solidFill>
                <a:latin typeface="Arial"/>
                <a:cs typeface="Arial"/>
              </a:rPr>
              <a:t>Wefunder,</a:t>
            </a:r>
            <a:r>
              <a:rPr dirty="0" sz="3050" spc="33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5">
                <a:solidFill>
                  <a:srgbClr val="F6F6F9"/>
                </a:solidFill>
                <a:latin typeface="Arial"/>
                <a:cs typeface="Arial"/>
              </a:rPr>
              <a:t>allocated</a:t>
            </a:r>
            <a:r>
              <a:rPr dirty="0" sz="3050" spc="37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15">
                <a:solidFill>
                  <a:srgbClr val="F6F6F9"/>
                </a:solidFill>
                <a:latin typeface="Arial"/>
                <a:cs typeface="Arial"/>
              </a:rPr>
              <a:t>to	</a:t>
            </a:r>
            <a:r>
              <a:rPr dirty="0" sz="3050" spc="220">
                <a:solidFill>
                  <a:srgbClr val="F6F6F9"/>
                </a:solidFill>
                <a:latin typeface="Arial"/>
                <a:cs typeface="Arial"/>
              </a:rPr>
              <a:t>their</a:t>
            </a:r>
            <a:r>
              <a:rPr dirty="0" sz="3050" spc="30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5">
                <a:solidFill>
                  <a:srgbClr val="F6F6F9"/>
                </a:solidFill>
                <a:latin typeface="Arial"/>
                <a:cs typeface="Arial"/>
              </a:rPr>
              <a:t>supporters.</a:t>
            </a:r>
            <a:endParaRPr sz="3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8476" y="6563483"/>
            <a:ext cx="145415" cy="530860"/>
          </a:xfrm>
          <a:custGeom>
            <a:avLst/>
            <a:gdLst/>
            <a:ahLst/>
            <a:cxnLst/>
            <a:rect l="l" t="t" r="r" b="b"/>
            <a:pathLst>
              <a:path w="145415" h="530859">
                <a:moveTo>
                  <a:pt x="145081" y="530402"/>
                </a:moveTo>
                <a:lnTo>
                  <a:pt x="0" y="530402"/>
                </a:lnTo>
                <a:lnTo>
                  <a:pt x="0" y="0"/>
                </a:lnTo>
                <a:lnTo>
                  <a:pt x="145081" y="0"/>
                </a:lnTo>
                <a:lnTo>
                  <a:pt x="145081" y="530402"/>
                </a:lnTo>
                <a:close/>
              </a:path>
            </a:pathLst>
          </a:custGeom>
          <a:solidFill>
            <a:srgbClr val="1626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5777" y="6566158"/>
            <a:ext cx="183515" cy="492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50" spc="170">
                <a:solidFill>
                  <a:srgbClr val="F6F6F9"/>
                </a:solidFill>
                <a:latin typeface="Arial"/>
                <a:cs typeface="Arial"/>
              </a:rPr>
              <a:t>•</a:t>
            </a:r>
            <a:endParaRPr sz="3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1534" y="6563483"/>
            <a:ext cx="210121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204">
                <a:solidFill>
                  <a:srgbClr val="F6F6F9"/>
                </a:solidFill>
                <a:latin typeface="Arial"/>
                <a:cs typeface="Arial"/>
              </a:rPr>
              <a:t>Secondary</a:t>
            </a:r>
            <a:endParaRPr sz="3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91752" y="6563483"/>
            <a:ext cx="1234440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195">
                <a:solidFill>
                  <a:srgbClr val="F6F6F9"/>
                </a:solidFill>
                <a:latin typeface="Arial"/>
                <a:cs typeface="Arial"/>
              </a:rPr>
              <a:t>trades</a:t>
            </a:r>
            <a:endParaRPr sz="3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69709" y="6563483"/>
            <a:ext cx="148653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235">
                <a:solidFill>
                  <a:srgbClr val="F6F6F9"/>
                </a:solidFill>
                <a:latin typeface="Arial"/>
                <a:cs typeface="Arial"/>
              </a:rPr>
              <a:t>happen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01323" y="6563483"/>
            <a:ext cx="677354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3050" spc="215">
                <a:solidFill>
                  <a:srgbClr val="F6F6F9"/>
                </a:solidFill>
                <a:latin typeface="Arial"/>
                <a:cs typeface="Arial"/>
              </a:rPr>
              <a:t>once</a:t>
            </a:r>
            <a:r>
              <a:rPr dirty="0" sz="3050" spc="24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90">
                <a:solidFill>
                  <a:srgbClr val="F6F6F9"/>
                </a:solidFill>
                <a:latin typeface="Arial"/>
                <a:cs typeface="Arial"/>
              </a:rPr>
              <a:t>every</a:t>
            </a:r>
            <a:r>
              <a:rPr dirty="0" sz="3050" spc="30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45">
                <a:solidFill>
                  <a:srgbClr val="F6F6F9"/>
                </a:solidFill>
                <a:latin typeface="Arial"/>
                <a:cs typeface="Arial"/>
              </a:rPr>
              <a:t>9-18</a:t>
            </a:r>
            <a:r>
              <a:rPr dirty="0" sz="3050" spc="22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70">
                <a:solidFill>
                  <a:srgbClr val="F6F6F9"/>
                </a:solidFill>
                <a:latin typeface="Arial"/>
                <a:cs typeface="Arial"/>
              </a:rPr>
              <a:t>months</a:t>
            </a:r>
            <a:r>
              <a:rPr dirty="0" sz="3050" spc="32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90">
                <a:solidFill>
                  <a:srgbClr val="F6F6F9"/>
                </a:solidFill>
                <a:latin typeface="Arial"/>
                <a:cs typeface="Arial"/>
              </a:rPr>
              <a:t>in</a:t>
            </a:r>
            <a:r>
              <a:rPr dirty="0" sz="3050" spc="14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0">
                <a:solidFill>
                  <a:srgbClr val="F6F6F9"/>
                </a:solidFill>
                <a:latin typeface="Arial"/>
                <a:cs typeface="Arial"/>
              </a:rPr>
              <a:t>a</a:t>
            </a:r>
            <a:r>
              <a:rPr dirty="0" sz="3050" spc="28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85">
                <a:solidFill>
                  <a:srgbClr val="F6F6F9"/>
                </a:solidFill>
                <a:latin typeface="Arial"/>
                <a:cs typeface="Arial"/>
              </a:rPr>
              <a:t>"long</a:t>
            </a:r>
            <a:endParaRPr sz="3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1534" y="7137100"/>
            <a:ext cx="11697335" cy="530860"/>
          </a:xfrm>
          <a:prstGeom prst="rect">
            <a:avLst/>
          </a:prstGeom>
          <a:solidFill>
            <a:srgbClr val="16263D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6586855" algn="l"/>
                <a:tab pos="9754870" algn="l"/>
              </a:tabLst>
            </a:pPr>
            <a:r>
              <a:rPr dirty="0" sz="3050" spc="285">
                <a:solidFill>
                  <a:srgbClr val="F6F6F9"/>
                </a:solidFill>
                <a:latin typeface="Arial"/>
                <a:cs typeface="Arial"/>
              </a:rPr>
              <a:t>term</a:t>
            </a:r>
            <a:r>
              <a:rPr dirty="0" sz="3050" spc="26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29">
                <a:solidFill>
                  <a:srgbClr val="F6F6F9"/>
                </a:solidFill>
                <a:latin typeface="Arial"/>
                <a:cs typeface="Arial"/>
              </a:rPr>
              <a:t>stock</a:t>
            </a:r>
            <a:r>
              <a:rPr dirty="0" sz="3050" spc="345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70">
                <a:solidFill>
                  <a:srgbClr val="F6F6F9"/>
                </a:solidFill>
                <a:latin typeface="Arial"/>
                <a:cs typeface="Arial"/>
              </a:rPr>
              <a:t>market"</a:t>
            </a:r>
            <a:r>
              <a:rPr dirty="0" sz="3050" spc="36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50">
                <a:solidFill>
                  <a:srgbClr val="F6F6F9"/>
                </a:solidFill>
                <a:latin typeface="Arial"/>
                <a:cs typeface="Arial"/>
              </a:rPr>
              <a:t>that</a:t>
            </a:r>
            <a:r>
              <a:rPr dirty="0" sz="3050" spc="42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35">
                <a:solidFill>
                  <a:srgbClr val="F6F6F9"/>
                </a:solidFill>
                <a:latin typeface="Arial"/>
                <a:cs typeface="Arial"/>
              </a:rPr>
              <a:t>lines</a:t>
            </a:r>
            <a:r>
              <a:rPr dirty="0" sz="3050" spc="24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85">
                <a:solidFill>
                  <a:srgbClr val="F6F6F9"/>
                </a:solidFill>
                <a:latin typeface="Arial"/>
                <a:cs typeface="Arial"/>
              </a:rPr>
              <a:t>up	</a:t>
            </a:r>
            <a:r>
              <a:rPr dirty="0" sz="3050" spc="310">
                <a:solidFill>
                  <a:srgbClr val="F6F6F9"/>
                </a:solidFill>
                <a:latin typeface="Arial"/>
                <a:cs typeface="Arial"/>
              </a:rPr>
              <a:t>with</a:t>
            </a:r>
            <a:r>
              <a:rPr dirty="0" sz="3050" spc="20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235">
                <a:solidFill>
                  <a:srgbClr val="F6F6F9"/>
                </a:solidFill>
                <a:latin typeface="Arial"/>
                <a:cs typeface="Arial"/>
              </a:rPr>
              <a:t>traditional	</a:t>
            </a:r>
            <a:r>
              <a:rPr dirty="0" sz="3050" spc="65">
                <a:solidFill>
                  <a:srgbClr val="F6F6F9"/>
                </a:solidFill>
                <a:latin typeface="Arial"/>
                <a:cs typeface="Arial"/>
              </a:rPr>
              <a:t>VC</a:t>
            </a:r>
            <a:r>
              <a:rPr dirty="0" sz="3050" spc="200">
                <a:solidFill>
                  <a:srgbClr val="F6F6F9"/>
                </a:solidFill>
                <a:latin typeface="Arial"/>
                <a:cs typeface="Arial"/>
              </a:rPr>
              <a:t> </a:t>
            </a:r>
            <a:r>
              <a:rPr dirty="0" sz="3050" spc="105">
                <a:solidFill>
                  <a:srgbClr val="F6F6F9"/>
                </a:solidFill>
                <a:latin typeface="Arial"/>
                <a:cs typeface="Arial"/>
              </a:rPr>
              <a:t>raises.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353" y="3548888"/>
            <a:ext cx="366522" cy="4894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0712" y="3319440"/>
            <a:ext cx="366522" cy="7189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2072" y="3350033"/>
            <a:ext cx="351250" cy="688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8160" y="2692287"/>
            <a:ext cx="381793" cy="13613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79513" y="1116754"/>
            <a:ext cx="397065" cy="29369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3093" y="577600"/>
            <a:ext cx="106235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295" b="1">
                <a:solidFill>
                  <a:srgbClr val="3470A5"/>
                </a:solidFill>
                <a:latin typeface="Arial"/>
                <a:cs typeface="Arial"/>
              </a:rPr>
              <a:t>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60198" y="772630"/>
            <a:ext cx="63690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35" b="1">
                <a:solidFill>
                  <a:srgbClr val="C89015"/>
                </a:solidFill>
                <a:latin typeface="Arial"/>
                <a:cs typeface="Arial"/>
              </a:rPr>
              <a:t>$87M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308" y="1076010"/>
            <a:ext cx="7897495" cy="8362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670">
              <a:lnSpc>
                <a:spcPts val="3185"/>
              </a:lnSpc>
              <a:spcBef>
                <a:spcPts val="110"/>
              </a:spcBef>
            </a:pPr>
            <a:r>
              <a:rPr dirty="0" sz="2800" spc="170" b="1">
                <a:solidFill>
                  <a:srgbClr val="162336"/>
                </a:solidFill>
                <a:latin typeface="Arial"/>
                <a:cs typeface="Arial"/>
              </a:rPr>
              <a:t>We</a:t>
            </a:r>
            <a:r>
              <a:rPr dirty="0" sz="2800" spc="9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110" b="1">
                <a:solidFill>
                  <a:srgbClr val="162336"/>
                </a:solidFill>
                <a:latin typeface="Arial"/>
                <a:cs typeface="Arial"/>
              </a:rPr>
              <a:t>created</a:t>
            </a:r>
            <a:r>
              <a:rPr dirty="0" sz="2800" spc="23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40" b="1">
                <a:solidFill>
                  <a:srgbClr val="162336"/>
                </a:solidFill>
                <a:latin typeface="Arial"/>
                <a:cs typeface="Arial"/>
              </a:rPr>
              <a:t>this</a:t>
            </a:r>
            <a:r>
              <a:rPr dirty="0" sz="2800" spc="110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50" b="1">
                <a:solidFill>
                  <a:srgbClr val="162336"/>
                </a:solidFill>
                <a:latin typeface="Arial"/>
                <a:cs typeface="Arial"/>
              </a:rPr>
              <a:t>industry</a:t>
            </a:r>
            <a:r>
              <a:rPr dirty="0" sz="2800" spc="28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50" b="1">
                <a:solidFill>
                  <a:srgbClr val="162336"/>
                </a:solidFill>
                <a:latin typeface="Arial"/>
                <a:cs typeface="Arial"/>
              </a:rPr>
              <a:t>in</a:t>
            </a:r>
            <a:r>
              <a:rPr dirty="0" sz="2800" spc="12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50" b="1">
                <a:solidFill>
                  <a:srgbClr val="162336"/>
                </a:solidFill>
                <a:latin typeface="Arial"/>
                <a:cs typeface="Arial"/>
              </a:rPr>
              <a:t>2012.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185"/>
              </a:lnSpc>
            </a:pPr>
            <a:r>
              <a:rPr dirty="0" sz="2800" spc="65" b="1">
                <a:solidFill>
                  <a:srgbClr val="162336"/>
                </a:solidFill>
                <a:latin typeface="Arial"/>
                <a:cs typeface="Arial"/>
              </a:rPr>
              <a:t>Then</a:t>
            </a:r>
            <a:r>
              <a:rPr dirty="0" sz="2800" spc="17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110" b="1">
                <a:solidFill>
                  <a:srgbClr val="C89015"/>
                </a:solidFill>
                <a:latin typeface="Arial"/>
                <a:cs typeface="Arial"/>
              </a:rPr>
              <a:t>lobbied</a:t>
            </a:r>
            <a:r>
              <a:rPr dirty="0" sz="2800" spc="305" b="1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2800" spc="125" b="1">
                <a:solidFill>
                  <a:srgbClr val="C89015"/>
                </a:solidFill>
                <a:latin typeface="Arial"/>
                <a:cs typeface="Arial"/>
              </a:rPr>
              <a:t>9</a:t>
            </a:r>
            <a:r>
              <a:rPr dirty="0" sz="2800" spc="320" b="1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2800" spc="25" b="1">
                <a:solidFill>
                  <a:srgbClr val="C89015"/>
                </a:solidFill>
                <a:latin typeface="Arial"/>
                <a:cs typeface="Arial"/>
              </a:rPr>
              <a:t>years</a:t>
            </a:r>
            <a:r>
              <a:rPr dirty="0" sz="2800" spc="204" b="1">
                <a:solidFill>
                  <a:srgbClr val="C89015"/>
                </a:solidFill>
                <a:latin typeface="Arial"/>
                <a:cs typeface="Arial"/>
              </a:rPr>
              <a:t> </a:t>
            </a:r>
            <a:r>
              <a:rPr dirty="0" sz="2800" spc="50" b="1">
                <a:solidFill>
                  <a:srgbClr val="162336"/>
                </a:solidFill>
                <a:latin typeface="Arial"/>
                <a:cs typeface="Arial"/>
              </a:rPr>
              <a:t>for</a:t>
            </a:r>
            <a:r>
              <a:rPr dirty="0" sz="2800" spc="235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90" b="1">
                <a:solidFill>
                  <a:srgbClr val="162336"/>
                </a:solidFill>
                <a:latin typeface="Arial"/>
                <a:cs typeface="Arial"/>
              </a:rPr>
              <a:t>regulatory</a:t>
            </a:r>
            <a:r>
              <a:rPr dirty="0" sz="2800" spc="300" b="1">
                <a:solidFill>
                  <a:srgbClr val="162336"/>
                </a:solidFill>
                <a:latin typeface="Arial"/>
                <a:cs typeface="Arial"/>
              </a:rPr>
              <a:t> </a:t>
            </a:r>
            <a:r>
              <a:rPr dirty="0" sz="2800" spc="90" b="1">
                <a:solidFill>
                  <a:srgbClr val="162336"/>
                </a:solidFill>
                <a:latin typeface="Arial"/>
                <a:cs typeface="Arial"/>
              </a:rPr>
              <a:t>reform.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364" y="2355812"/>
            <a:ext cx="27857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5"/>
              </a:spcBef>
              <a:buClr>
                <a:srgbClr val="C89015"/>
              </a:buClr>
              <a:buFont typeface="Arial"/>
              <a:buChar char="•"/>
              <a:tabLst>
                <a:tab pos="353695" algn="l"/>
                <a:tab pos="354330" algn="l"/>
              </a:tabLst>
            </a:pPr>
            <a:r>
              <a:rPr dirty="0" sz="1100" spc="95" b="1">
                <a:solidFill>
                  <a:srgbClr val="6D727E"/>
                </a:solidFill>
                <a:latin typeface="Arial"/>
                <a:cs typeface="Arial"/>
              </a:rPr>
              <a:t>INVESTMENTS</a:t>
            </a:r>
            <a:r>
              <a:rPr dirty="0" sz="1100" spc="195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100" spc="114" b="1">
                <a:solidFill>
                  <a:srgbClr val="6D727E"/>
                </a:solidFill>
                <a:latin typeface="Arial"/>
                <a:cs typeface="Arial"/>
              </a:rPr>
              <a:t>ON</a:t>
            </a:r>
            <a:r>
              <a:rPr dirty="0" sz="1100" spc="160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6D727E"/>
                </a:solidFill>
                <a:latin typeface="Arial"/>
                <a:cs typeface="Arial"/>
              </a:rPr>
              <a:t>WEFUNDER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2857" y="2891187"/>
            <a:ext cx="985519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25" b="1">
                <a:solidFill>
                  <a:srgbClr val="C89015"/>
                </a:solidFill>
                <a:latin typeface="Arial"/>
                <a:cs typeface="Arial"/>
              </a:rPr>
              <a:t>$22.92M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9134" y="3166524"/>
            <a:ext cx="960119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00" b="1">
                <a:solidFill>
                  <a:srgbClr val="C89015"/>
                </a:solidFill>
                <a:latin typeface="Arial"/>
                <a:cs typeface="Arial"/>
              </a:rPr>
              <a:t>$15.49M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0243" y="3625417"/>
            <a:ext cx="108140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45" b="1">
                <a:solidFill>
                  <a:srgbClr val="C89015"/>
                </a:solidFill>
                <a:latin typeface="Arial"/>
                <a:cs typeface="Arial"/>
              </a:rPr>
              <a:t>$514,800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1810" y="4160792"/>
            <a:ext cx="5937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65" b="1">
                <a:solidFill>
                  <a:srgbClr val="6D727E"/>
                </a:solidFill>
                <a:latin typeface="Arial"/>
                <a:cs typeface="Arial"/>
              </a:rPr>
              <a:t>2012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6013" y="3300367"/>
            <a:ext cx="855344" cy="6756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sz="1700" spc="70" b="1">
                <a:solidFill>
                  <a:srgbClr val="C89015"/>
                </a:solidFill>
                <a:latin typeface="Arial"/>
                <a:cs typeface="Arial"/>
              </a:rPr>
              <a:t>$</a:t>
            </a:r>
            <a:r>
              <a:rPr dirty="0" sz="1700" spc="-525" b="1">
                <a:solidFill>
                  <a:srgbClr val="C89015"/>
                </a:solidFill>
                <a:latin typeface="Arial"/>
                <a:cs typeface="Arial"/>
              </a:rPr>
              <a:t>1</a:t>
            </a:r>
            <a:r>
              <a:rPr dirty="0" baseline="-30718" sz="6375" spc="-1230">
                <a:solidFill>
                  <a:srgbClr val="C89015"/>
                </a:solidFill>
                <a:latin typeface="Times New Roman"/>
                <a:cs typeface="Times New Roman"/>
              </a:rPr>
              <a:t>-</a:t>
            </a:r>
            <a:r>
              <a:rPr dirty="0" sz="1700" spc="70" b="1">
                <a:solidFill>
                  <a:srgbClr val="C89015"/>
                </a:solidFill>
                <a:latin typeface="Arial"/>
                <a:cs typeface="Arial"/>
              </a:rPr>
              <a:t>.42M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7899" y="4160792"/>
            <a:ext cx="5937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65" b="1">
                <a:solidFill>
                  <a:srgbClr val="ACB3C1"/>
                </a:solidFill>
                <a:latin typeface="Arial"/>
                <a:cs typeface="Arial"/>
              </a:rPr>
              <a:t>2013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1663" y="5161434"/>
            <a:ext cx="1847850" cy="25584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5240" marR="454659" indent="8890">
              <a:lnSpc>
                <a:spcPct val="103400"/>
              </a:lnSpc>
              <a:spcBef>
                <a:spcPts val="35"/>
              </a:spcBef>
            </a:pPr>
            <a:r>
              <a:rPr dirty="0" sz="1650" spc="240" b="1">
                <a:solidFill>
                  <a:srgbClr val="6D727E"/>
                </a:solidFill>
                <a:latin typeface="Arial"/>
                <a:cs typeface="Arial"/>
              </a:rPr>
              <a:t>WE </a:t>
            </a:r>
            <a:r>
              <a:rPr dirty="0" sz="1650" spc="155" b="1">
                <a:solidFill>
                  <a:srgbClr val="6D727E"/>
                </a:solidFill>
                <a:latin typeface="Arial"/>
                <a:cs typeface="Arial"/>
              </a:rPr>
              <a:t>LOBBY </a:t>
            </a:r>
            <a:r>
              <a:rPr dirty="0" sz="1650" spc="-445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650" spc="160" b="1">
                <a:solidFill>
                  <a:srgbClr val="6D727E"/>
                </a:solidFill>
                <a:latin typeface="Arial"/>
                <a:cs typeface="Arial"/>
              </a:rPr>
              <a:t>CONGRESS</a:t>
            </a:r>
            <a:endParaRPr sz="1650">
              <a:latin typeface="Arial"/>
              <a:cs typeface="Arial"/>
            </a:endParaRPr>
          </a:p>
          <a:p>
            <a:pPr marL="18415" marR="231775" indent="3810">
              <a:lnSpc>
                <a:spcPct val="124000"/>
              </a:lnSpc>
              <a:spcBef>
                <a:spcPts val="675"/>
              </a:spcBef>
            </a:pPr>
            <a:r>
              <a:rPr dirty="0" sz="1700" spc="175">
                <a:solidFill>
                  <a:srgbClr val="6D727E"/>
                </a:solidFill>
                <a:latin typeface="Arial"/>
                <a:cs typeface="Arial"/>
              </a:rPr>
              <a:t>We</a:t>
            </a:r>
            <a:r>
              <a:rPr dirty="0" sz="1700" spc="-6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6D727E"/>
                </a:solidFill>
                <a:latin typeface="Arial"/>
                <a:cs typeface="Arial"/>
              </a:rPr>
              <a:t>petitioned </a:t>
            </a:r>
            <a:r>
              <a:rPr dirty="0" sz="1700" spc="-45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Congress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&amp; </a:t>
            </a:r>
            <a:r>
              <a:rPr dirty="0" sz="1700" spc="13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6D727E"/>
                </a:solidFill>
                <a:latin typeface="Arial"/>
                <a:cs typeface="Arial"/>
              </a:rPr>
              <a:t>shaped</a:t>
            </a:r>
            <a:r>
              <a:rPr dirty="0" sz="1700" spc="6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6D727E"/>
                </a:solidFill>
                <a:latin typeface="Arial"/>
                <a:cs typeface="Arial"/>
              </a:rPr>
              <a:t>law.</a:t>
            </a:r>
            <a:endParaRPr sz="1700">
              <a:latin typeface="Arial"/>
              <a:cs typeface="Arial"/>
            </a:endParaRPr>
          </a:p>
          <a:p>
            <a:pPr algn="just" marL="14604" marR="5080" indent="-2540">
              <a:lnSpc>
                <a:spcPct val="124000"/>
              </a:lnSpc>
              <a:spcBef>
                <a:spcPts val="60"/>
              </a:spcBef>
            </a:pPr>
            <a:r>
              <a:rPr dirty="0" sz="1700" spc="145">
                <a:solidFill>
                  <a:srgbClr val="6D727E"/>
                </a:solidFill>
                <a:latin typeface="Arial"/>
                <a:cs typeface="Arial"/>
              </a:rPr>
              <a:t>Invited to </a:t>
            </a:r>
            <a:r>
              <a:rPr dirty="0" sz="1700" spc="165">
                <a:solidFill>
                  <a:srgbClr val="6D727E"/>
                </a:solidFill>
                <a:latin typeface="Arial"/>
                <a:cs typeface="Arial"/>
              </a:rPr>
              <a:t>watch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Obama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sign </a:t>
            </a:r>
            <a:r>
              <a:rPr dirty="0" sz="1700" spc="120">
                <a:solidFill>
                  <a:srgbClr val="6D727E"/>
                </a:solidFill>
                <a:latin typeface="Arial"/>
                <a:cs typeface="Arial"/>
              </a:rPr>
              <a:t>the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JOBS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Act.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9865" y="3510693"/>
            <a:ext cx="86233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45" b="1">
                <a:solidFill>
                  <a:srgbClr val="C89015"/>
                </a:solidFill>
                <a:latin typeface="Arial"/>
                <a:cs typeface="Arial"/>
              </a:rPr>
              <a:t>$4.89M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1622" y="4153144"/>
            <a:ext cx="60325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85" b="1">
                <a:solidFill>
                  <a:srgbClr val="ACB3C1"/>
                </a:solidFill>
                <a:latin typeface="Arial"/>
                <a:cs typeface="Arial"/>
              </a:rPr>
              <a:t>2014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38861" y="3395970"/>
            <a:ext cx="84836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25" b="1">
                <a:solidFill>
                  <a:srgbClr val="C89015"/>
                </a:solidFill>
                <a:latin typeface="Arial"/>
                <a:cs typeface="Arial"/>
              </a:rPr>
              <a:t>$8.33M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0256" y="3322038"/>
            <a:ext cx="1802764" cy="1127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473835" algn="l"/>
              </a:tabLst>
            </a:pPr>
            <a:r>
              <a:rPr dirty="0" sz="7200" spc="385">
                <a:solidFill>
                  <a:srgbClr val="C89015"/>
                </a:solidFill>
                <a:latin typeface="Arial"/>
                <a:cs typeface="Arial"/>
              </a:rPr>
              <a:t>-	</a:t>
            </a:r>
            <a:r>
              <a:rPr dirty="0" sz="7200" spc="-2020">
                <a:solidFill>
                  <a:srgbClr val="C89015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8253" y="4160792"/>
            <a:ext cx="58864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55" b="1">
                <a:solidFill>
                  <a:srgbClr val="ACB3C1"/>
                </a:solidFill>
                <a:latin typeface="Arial"/>
                <a:cs typeface="Arial"/>
              </a:rPr>
              <a:t>2015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51978" y="4160792"/>
            <a:ext cx="5981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75" b="1">
                <a:solidFill>
                  <a:srgbClr val="6D727E"/>
                </a:solidFill>
                <a:latin typeface="Arial"/>
                <a:cs typeface="Arial"/>
              </a:rPr>
              <a:t>2016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3336" y="4160792"/>
            <a:ext cx="5937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65" b="1">
                <a:solidFill>
                  <a:srgbClr val="ACB3C1"/>
                </a:solidFill>
                <a:latin typeface="Arial"/>
                <a:cs typeface="Arial"/>
              </a:rPr>
              <a:t>2017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37125" y="2891187"/>
            <a:ext cx="94297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80" b="1">
                <a:solidFill>
                  <a:srgbClr val="C89015"/>
                </a:solidFill>
                <a:latin typeface="Arial"/>
                <a:cs typeface="Arial"/>
              </a:rPr>
              <a:t>$21.68M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2333" y="4160792"/>
            <a:ext cx="5937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65" b="1">
                <a:solidFill>
                  <a:srgbClr val="ACB3C1"/>
                </a:solidFill>
                <a:latin typeface="Arial"/>
                <a:cs typeface="Arial"/>
              </a:rPr>
              <a:t>2018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3823" y="5077305"/>
            <a:ext cx="3279775" cy="2620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 marR="74930" indent="-1905">
              <a:lnSpc>
                <a:spcPct val="127699"/>
              </a:lnSpc>
              <a:spcBef>
                <a:spcPts val="100"/>
              </a:spcBef>
            </a:pPr>
            <a:r>
              <a:rPr dirty="0" sz="1650" spc="204" b="1">
                <a:solidFill>
                  <a:srgbClr val="6D727E"/>
                </a:solidFill>
                <a:latin typeface="Arial"/>
                <a:cs typeface="Arial"/>
              </a:rPr>
              <a:t>LAUNCH TO</a:t>
            </a:r>
            <a:r>
              <a:rPr dirty="0" sz="1650" spc="265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650" spc="180" b="1">
                <a:solidFill>
                  <a:srgbClr val="6D727E"/>
                </a:solidFill>
                <a:latin typeface="Arial"/>
                <a:cs typeface="Arial"/>
              </a:rPr>
              <a:t>ACCREDITED </a:t>
            </a:r>
            <a:r>
              <a:rPr dirty="0" sz="1650" spc="-445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650" spc="175" b="1">
                <a:solidFill>
                  <a:srgbClr val="6D727E"/>
                </a:solidFill>
                <a:latin typeface="Arial"/>
                <a:cs typeface="Arial"/>
              </a:rPr>
              <a:t>INVESTORS</a:t>
            </a:r>
            <a:endParaRPr sz="1650">
              <a:latin typeface="Arial"/>
              <a:cs typeface="Arial"/>
            </a:endParaRPr>
          </a:p>
          <a:p>
            <a:pPr marL="28575" marR="5080" indent="2540">
              <a:lnSpc>
                <a:spcPct val="124000"/>
              </a:lnSpc>
              <a:spcBef>
                <a:spcPts val="190"/>
              </a:spcBef>
              <a:tabLst>
                <a:tab pos="605790" algn="l"/>
              </a:tabLst>
            </a:pPr>
            <a:r>
              <a:rPr dirty="0" sz="1700" spc="45">
                <a:solidFill>
                  <a:srgbClr val="6D727E"/>
                </a:solidFill>
                <a:latin typeface="Arial"/>
                <a:cs typeface="Arial"/>
              </a:rPr>
              <a:t>It</a:t>
            </a:r>
            <a:r>
              <a:rPr dirty="0" sz="1700" spc="35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80">
                <a:solidFill>
                  <a:srgbClr val="6D727E"/>
                </a:solidFill>
                <a:latin typeface="Arial"/>
                <a:cs typeface="Arial"/>
              </a:rPr>
              <a:t>took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215">
                <a:solidFill>
                  <a:srgbClr val="6D727E"/>
                </a:solidFill>
                <a:latin typeface="Arial"/>
                <a:cs typeface="Arial"/>
              </a:rPr>
              <a:t>4</a:t>
            </a:r>
            <a:r>
              <a:rPr dirty="0" sz="1700" spc="3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years 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for</a:t>
            </a:r>
            <a:r>
              <a:rPr dirty="0" sz="1700" spc="33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6D727E"/>
                </a:solidFill>
                <a:latin typeface="Arial"/>
                <a:cs typeface="Arial"/>
              </a:rPr>
              <a:t>the</a:t>
            </a:r>
            <a:r>
              <a:rPr dirty="0" sz="1700" spc="22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6D727E"/>
                </a:solidFill>
                <a:latin typeface="Arial"/>
                <a:cs typeface="Arial"/>
              </a:rPr>
              <a:t>SEC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6D727E"/>
                </a:solidFill>
                <a:latin typeface="Arial"/>
                <a:cs typeface="Arial"/>
              </a:rPr>
              <a:t>to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6D727E"/>
                </a:solidFill>
                <a:latin typeface="Arial"/>
                <a:cs typeface="Arial"/>
              </a:rPr>
              <a:t>write </a:t>
            </a:r>
            <a:r>
              <a:rPr dirty="0" sz="1700" spc="175">
                <a:solidFill>
                  <a:srgbClr val="6D727E"/>
                </a:solidFill>
                <a:latin typeface="Arial"/>
                <a:cs typeface="Arial"/>
              </a:rPr>
              <a:t>the </a:t>
            </a:r>
            <a:r>
              <a:rPr dirty="0" sz="1700" spc="100">
                <a:solidFill>
                  <a:srgbClr val="6D727E"/>
                </a:solidFill>
                <a:latin typeface="Arial"/>
                <a:cs typeface="Arial"/>
              </a:rPr>
              <a:t>rules </a:t>
            </a:r>
            <a:r>
              <a:rPr dirty="0" sz="1700" spc="90">
                <a:solidFill>
                  <a:srgbClr val="6D727E"/>
                </a:solidFill>
                <a:latin typeface="Arial"/>
                <a:cs typeface="Arial"/>
              </a:rPr>
              <a:t>for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the 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JOBS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Act.	While </a:t>
            </a:r>
            <a:r>
              <a:rPr dirty="0" sz="1700" spc="130">
                <a:solidFill>
                  <a:srgbClr val="6D727E"/>
                </a:solidFill>
                <a:latin typeface="Arial"/>
                <a:cs typeface="Arial"/>
              </a:rPr>
              <a:t>waiting, </a:t>
            </a:r>
            <a:r>
              <a:rPr dirty="0" sz="1700" spc="204">
                <a:solidFill>
                  <a:srgbClr val="6D727E"/>
                </a:solidFill>
                <a:latin typeface="Arial"/>
                <a:cs typeface="Arial"/>
              </a:rPr>
              <a:t>we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built </a:t>
            </a:r>
            <a:r>
              <a:rPr dirty="0" sz="1700" spc="16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a </a:t>
            </a:r>
            <a:r>
              <a:rPr dirty="0" sz="1700" spc="170">
                <a:solidFill>
                  <a:srgbClr val="6D727E"/>
                </a:solidFill>
                <a:latin typeface="Arial"/>
                <a:cs typeface="Arial"/>
              </a:rPr>
              <a:t>platform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for </a:t>
            </a:r>
            <a:r>
              <a:rPr dirty="0" sz="1700" spc="145">
                <a:solidFill>
                  <a:srgbClr val="6D727E"/>
                </a:solidFill>
                <a:latin typeface="Arial"/>
                <a:cs typeface="Arial"/>
              </a:rPr>
              <a:t>accredited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investors</a:t>
            </a:r>
            <a:r>
              <a:rPr dirty="0" sz="1700" spc="12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to</a:t>
            </a:r>
            <a:r>
              <a:rPr dirty="0" sz="1700" spc="254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invest</a:t>
            </a:r>
            <a:r>
              <a:rPr dirty="0" sz="1700" spc="114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in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6D727E"/>
                </a:solidFill>
                <a:latin typeface="Arial"/>
                <a:cs typeface="Arial"/>
              </a:rPr>
              <a:t>mostly </a:t>
            </a:r>
            <a:r>
              <a:rPr dirty="0" sz="1700" spc="17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35">
                <a:solidFill>
                  <a:srgbClr val="6D727E"/>
                </a:solidFill>
                <a:latin typeface="Arial"/>
                <a:cs typeface="Arial"/>
              </a:rPr>
              <a:t>YC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6D727E"/>
                </a:solidFill>
                <a:latin typeface="Arial"/>
                <a:cs typeface="Arial"/>
              </a:rPr>
              <a:t>startups.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56500" y="5077305"/>
            <a:ext cx="3913504" cy="2620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 marR="1214120" indent="-1270">
              <a:lnSpc>
                <a:spcPct val="127699"/>
              </a:lnSpc>
              <a:spcBef>
                <a:spcPts val="100"/>
              </a:spcBef>
            </a:pPr>
            <a:r>
              <a:rPr dirty="0" sz="1650" spc="210" b="1">
                <a:solidFill>
                  <a:srgbClr val="6D727E"/>
                </a:solidFill>
                <a:latin typeface="Arial"/>
                <a:cs typeface="Arial"/>
              </a:rPr>
              <a:t>LAW </a:t>
            </a:r>
            <a:r>
              <a:rPr dirty="0" sz="1650" spc="105" b="1">
                <a:solidFill>
                  <a:srgbClr val="6D727E"/>
                </a:solidFill>
                <a:latin typeface="Arial"/>
                <a:cs typeface="Arial"/>
              </a:rPr>
              <a:t>GOES </a:t>
            </a:r>
            <a:r>
              <a:rPr dirty="0" sz="1650" spc="145" b="1">
                <a:solidFill>
                  <a:srgbClr val="6D727E"/>
                </a:solidFill>
                <a:latin typeface="Arial"/>
                <a:cs typeface="Arial"/>
              </a:rPr>
              <a:t>LIVE </a:t>
            </a:r>
            <a:r>
              <a:rPr dirty="0" sz="1650" spc="180" b="1">
                <a:solidFill>
                  <a:srgbClr val="6D727E"/>
                </a:solidFill>
                <a:latin typeface="Arial"/>
                <a:cs typeface="Arial"/>
              </a:rPr>
              <a:t>FOR </a:t>
            </a:r>
            <a:r>
              <a:rPr dirty="0" sz="1650" spc="185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650" spc="85" b="1">
                <a:solidFill>
                  <a:srgbClr val="6D727E"/>
                </a:solidFill>
                <a:latin typeface="Arial"/>
                <a:cs typeface="Arial"/>
              </a:rPr>
              <a:t>EVERYDAY</a:t>
            </a:r>
            <a:r>
              <a:rPr dirty="0" sz="1650" spc="220" b="1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650" spc="100" b="1">
                <a:solidFill>
                  <a:srgbClr val="6D727E"/>
                </a:solidFill>
                <a:latin typeface="Arial"/>
                <a:cs typeface="Arial"/>
              </a:rPr>
              <a:t>INVESTORS</a:t>
            </a:r>
            <a:endParaRPr sz="1650">
              <a:latin typeface="Arial"/>
              <a:cs typeface="Arial"/>
            </a:endParaRPr>
          </a:p>
          <a:p>
            <a:pPr marL="12700" marR="5080" indent="6350">
              <a:lnSpc>
                <a:spcPct val="124000"/>
              </a:lnSpc>
              <a:spcBef>
                <a:spcPts val="190"/>
              </a:spcBef>
            </a:pP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Mid-2016, </a:t>
            </a:r>
            <a:r>
              <a:rPr dirty="0" sz="1700" spc="50">
                <a:solidFill>
                  <a:srgbClr val="6D727E"/>
                </a:solidFill>
                <a:latin typeface="Arial"/>
                <a:cs typeface="Arial"/>
              </a:rPr>
              <a:t>it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became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legal </a:t>
            </a:r>
            <a:r>
              <a:rPr dirty="0" sz="1700" spc="114">
                <a:solidFill>
                  <a:srgbClr val="6D727E"/>
                </a:solidFill>
                <a:latin typeface="Arial"/>
                <a:cs typeface="Arial"/>
              </a:rPr>
              <a:t>for </a:t>
            </a:r>
            <a:r>
              <a:rPr dirty="0" sz="1700" spc="12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6D727E"/>
                </a:solidFill>
                <a:latin typeface="Arial"/>
                <a:cs typeface="Arial"/>
              </a:rPr>
              <a:t>anyone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 to</a:t>
            </a:r>
            <a:r>
              <a:rPr dirty="0" sz="1700" spc="27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6D727E"/>
                </a:solidFill>
                <a:latin typeface="Arial"/>
                <a:cs typeface="Arial"/>
              </a:rPr>
              <a:t>invest.</a:t>
            </a:r>
            <a:r>
              <a:rPr dirty="0" sz="1700" spc="4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But</a:t>
            </a:r>
            <a:r>
              <a:rPr dirty="0" sz="1700" spc="23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6D727E"/>
                </a:solidFill>
                <a:latin typeface="Arial"/>
                <a:cs typeface="Arial"/>
              </a:rPr>
              <a:t>the</a:t>
            </a:r>
            <a:r>
              <a:rPr dirty="0" sz="1700" spc="204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6D727E"/>
                </a:solidFill>
                <a:latin typeface="Arial"/>
                <a:cs typeface="Arial"/>
              </a:rPr>
              <a:t>rules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were </a:t>
            </a:r>
            <a:r>
              <a:rPr dirty="0" sz="1700" spc="130">
                <a:solidFill>
                  <a:srgbClr val="6D727E"/>
                </a:solidFill>
                <a:latin typeface="Arial"/>
                <a:cs typeface="Arial"/>
              </a:rPr>
              <a:t>bad </a:t>
            </a:r>
            <a:r>
              <a:rPr dirty="0" sz="1700" spc="90">
                <a:solidFill>
                  <a:srgbClr val="6D727E"/>
                </a:solidFill>
                <a:latin typeface="Arial"/>
                <a:cs typeface="Arial"/>
              </a:rPr>
              <a:t>for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startup </a:t>
            </a:r>
            <a:r>
              <a:rPr dirty="0" sz="1700" spc="120">
                <a:solidFill>
                  <a:srgbClr val="6D727E"/>
                </a:solidFill>
                <a:latin typeface="Arial"/>
                <a:cs typeface="Arial"/>
              </a:rPr>
              <a:t>founders. </a:t>
            </a:r>
            <a:r>
              <a:rPr dirty="0" sz="1700" spc="70">
                <a:solidFill>
                  <a:srgbClr val="6D727E"/>
                </a:solidFill>
                <a:latin typeface="Arial"/>
                <a:cs typeface="Arial"/>
              </a:rPr>
              <a:t>It </a:t>
            </a:r>
            <a:r>
              <a:rPr dirty="0" sz="1700" spc="7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was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also </a:t>
            </a:r>
            <a:r>
              <a:rPr dirty="0" sz="1700" spc="85">
                <a:solidFill>
                  <a:srgbClr val="6D727E"/>
                </a:solidFill>
                <a:latin typeface="Arial"/>
                <a:cs typeface="Arial"/>
              </a:rPr>
              <a:t>a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brutal </a:t>
            </a:r>
            <a:r>
              <a:rPr dirty="0" sz="1700" spc="140">
                <a:solidFill>
                  <a:srgbClr val="6D727E"/>
                </a:solidFill>
                <a:latin typeface="Arial"/>
                <a:cs typeface="Arial"/>
              </a:rPr>
              <a:t>slog </a:t>
            </a:r>
            <a:r>
              <a:rPr dirty="0" sz="1700" spc="114">
                <a:solidFill>
                  <a:srgbClr val="6D727E"/>
                </a:solidFill>
                <a:latin typeface="Arial"/>
                <a:cs typeface="Arial"/>
              </a:rPr>
              <a:t>in </a:t>
            </a:r>
            <a:r>
              <a:rPr dirty="0" sz="1700" spc="15">
                <a:solidFill>
                  <a:srgbClr val="6D727E"/>
                </a:solidFill>
                <a:latin typeface="Arial"/>
                <a:cs typeface="Arial"/>
              </a:rPr>
              <a:t>'16-'18 to </a:t>
            </a:r>
            <a:r>
              <a:rPr dirty="0" sz="1700" spc="2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6D727E"/>
                </a:solidFill>
                <a:latin typeface="Arial"/>
                <a:cs typeface="Arial"/>
              </a:rPr>
              <a:t>build</a:t>
            </a:r>
            <a:r>
              <a:rPr dirty="0" sz="1700" spc="3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95">
                <a:solidFill>
                  <a:srgbClr val="6D727E"/>
                </a:solidFill>
                <a:latin typeface="Arial"/>
                <a:cs typeface="Arial"/>
              </a:rPr>
              <a:t>the</a:t>
            </a:r>
            <a:r>
              <a:rPr dirty="0" sz="1700" spc="-3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payment</a:t>
            </a:r>
            <a:r>
              <a:rPr dirty="0" sz="1700" spc="22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and</a:t>
            </a:r>
            <a:r>
              <a:rPr dirty="0" sz="1700" spc="4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6D727E"/>
                </a:solidFill>
                <a:latin typeface="Arial"/>
                <a:cs typeface="Arial"/>
              </a:rPr>
              <a:t>compliance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6D727E"/>
                </a:solidFill>
                <a:latin typeface="Arial"/>
                <a:cs typeface="Arial"/>
              </a:rPr>
              <a:t>infrastructure.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03213" y="2179903"/>
            <a:ext cx="960119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00" b="1">
                <a:solidFill>
                  <a:srgbClr val="C89015"/>
                </a:solidFill>
                <a:latin typeface="Arial"/>
                <a:cs typeface="Arial"/>
              </a:rPr>
              <a:t>$41.45M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96057" y="4160792"/>
            <a:ext cx="5981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175" b="1">
                <a:solidFill>
                  <a:srgbClr val="ACB3C1"/>
                </a:solidFill>
                <a:latin typeface="Arial"/>
                <a:cs typeface="Arial"/>
              </a:rPr>
              <a:t>2019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054507" y="4160792"/>
            <a:ext cx="66548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305" b="1">
                <a:solidFill>
                  <a:srgbClr val="6D727E"/>
                </a:solidFill>
                <a:latin typeface="Arial"/>
                <a:cs typeface="Arial"/>
              </a:rPr>
              <a:t>2020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11074" y="5161434"/>
            <a:ext cx="1837055" cy="25584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5875" marR="137795">
              <a:lnSpc>
                <a:spcPct val="103400"/>
              </a:lnSpc>
              <a:spcBef>
                <a:spcPts val="35"/>
              </a:spcBef>
            </a:pPr>
            <a:r>
              <a:rPr dirty="0" sz="1650" spc="140" b="1">
                <a:solidFill>
                  <a:srgbClr val="6D727E"/>
                </a:solidFill>
                <a:latin typeface="Arial"/>
                <a:cs typeface="Arial"/>
              </a:rPr>
              <a:t>REGULATORY  </a:t>
            </a:r>
            <a:r>
              <a:rPr dirty="0" sz="1650" spc="185" b="1">
                <a:solidFill>
                  <a:srgbClr val="6D727E"/>
                </a:solidFill>
                <a:latin typeface="Arial"/>
                <a:cs typeface="Arial"/>
              </a:rPr>
              <a:t>REFORM</a:t>
            </a:r>
            <a:endParaRPr sz="1650">
              <a:latin typeface="Arial"/>
              <a:cs typeface="Arial"/>
            </a:endParaRPr>
          </a:p>
          <a:p>
            <a:pPr marL="17145" marR="208915" indent="-4445">
              <a:lnSpc>
                <a:spcPct val="124000"/>
              </a:lnSpc>
              <a:spcBef>
                <a:spcPts val="675"/>
              </a:spcBef>
            </a:pPr>
            <a:r>
              <a:rPr dirty="0" sz="1700" spc="180">
                <a:solidFill>
                  <a:srgbClr val="6D727E"/>
                </a:solidFill>
                <a:latin typeface="Arial"/>
                <a:cs typeface="Arial"/>
              </a:rPr>
              <a:t>On </a:t>
            </a:r>
            <a:r>
              <a:rPr dirty="0" sz="1700" spc="140">
                <a:solidFill>
                  <a:srgbClr val="6D727E"/>
                </a:solidFill>
                <a:latin typeface="Arial"/>
                <a:cs typeface="Arial"/>
              </a:rPr>
              <a:t>November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6D727E"/>
                </a:solidFill>
                <a:latin typeface="Arial"/>
                <a:cs typeface="Arial"/>
              </a:rPr>
              <a:t>2020,</a:t>
            </a:r>
            <a:r>
              <a:rPr dirty="0" sz="1700" spc="3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D727E"/>
                </a:solidFill>
                <a:latin typeface="Arial"/>
                <a:cs typeface="Arial"/>
              </a:rPr>
              <a:t>the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6D727E"/>
                </a:solidFill>
                <a:latin typeface="Arial"/>
                <a:cs typeface="Arial"/>
              </a:rPr>
              <a:t>SEC</a:t>
            </a:r>
            <a:endParaRPr sz="1700">
              <a:latin typeface="Arial"/>
              <a:cs typeface="Arial"/>
            </a:endParaRPr>
          </a:p>
          <a:p>
            <a:pPr marL="12700" marR="5080" indent="3175">
              <a:lnSpc>
                <a:spcPct val="124000"/>
              </a:lnSpc>
              <a:spcBef>
                <a:spcPts val="60"/>
              </a:spcBef>
            </a:pP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announces</a:t>
            </a:r>
            <a:r>
              <a:rPr dirty="0" sz="1700" spc="22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fixes </a:t>
            </a:r>
            <a:r>
              <a:rPr dirty="0" sz="1700" spc="-459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6D727E"/>
                </a:solidFill>
                <a:latin typeface="Arial"/>
                <a:cs typeface="Arial"/>
              </a:rPr>
              <a:t>to</a:t>
            </a:r>
            <a:r>
              <a:rPr dirty="0" sz="1700" spc="8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6D727E"/>
                </a:solidFill>
                <a:latin typeface="Arial"/>
                <a:cs typeface="Arial"/>
              </a:rPr>
              <a:t>the </a:t>
            </a:r>
            <a:r>
              <a:rPr dirty="0" sz="1700" spc="105">
                <a:solidFill>
                  <a:srgbClr val="6D727E"/>
                </a:solidFill>
                <a:latin typeface="Arial"/>
                <a:cs typeface="Arial"/>
              </a:rPr>
              <a:t>laws </a:t>
            </a:r>
            <a:r>
              <a:rPr dirty="0" sz="1700" spc="70">
                <a:solidFill>
                  <a:srgbClr val="82838A"/>
                </a:solidFill>
                <a:latin typeface="Arial"/>
                <a:cs typeface="Arial"/>
              </a:rPr>
              <a:t>- </a:t>
            </a:r>
            <a:r>
              <a:rPr dirty="0" sz="1700" spc="85">
                <a:solidFill>
                  <a:srgbClr val="6D727E"/>
                </a:solidFill>
                <a:latin typeface="Arial"/>
                <a:cs typeface="Arial"/>
              </a:rPr>
              <a:t>to </a:t>
            </a:r>
            <a:r>
              <a:rPr dirty="0" sz="1700" spc="9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6D727E"/>
                </a:solidFill>
                <a:latin typeface="Arial"/>
                <a:cs typeface="Arial"/>
              </a:rPr>
              <a:t>be </a:t>
            </a:r>
            <a:r>
              <a:rPr dirty="0" sz="1700" spc="150">
                <a:solidFill>
                  <a:srgbClr val="6D727E"/>
                </a:solidFill>
                <a:latin typeface="Arial"/>
                <a:cs typeface="Arial"/>
              </a:rPr>
              <a:t>rolled </a:t>
            </a:r>
            <a:r>
              <a:rPr dirty="0" sz="1700" spc="170">
                <a:solidFill>
                  <a:srgbClr val="6D727E"/>
                </a:solidFill>
                <a:latin typeface="Arial"/>
                <a:cs typeface="Arial"/>
              </a:rPr>
              <a:t>out </a:t>
            </a:r>
            <a:r>
              <a:rPr dirty="0" sz="1700" spc="17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D727E"/>
                </a:solidFill>
                <a:latin typeface="Arial"/>
                <a:cs typeface="Arial"/>
              </a:rPr>
              <a:t>March</a:t>
            </a:r>
            <a:r>
              <a:rPr dirty="0" sz="1700" spc="-85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6D727E"/>
                </a:solidFill>
                <a:latin typeface="Arial"/>
                <a:cs typeface="Arial"/>
              </a:rPr>
              <a:t>15th</a:t>
            </a:r>
            <a:r>
              <a:rPr dirty="0" sz="1700" spc="-10">
                <a:solidFill>
                  <a:srgbClr val="6D727E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6D727E"/>
                </a:solidFill>
                <a:latin typeface="Arial"/>
                <a:cs typeface="Arial"/>
              </a:rPr>
              <a:t>2021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544" y="1942760"/>
            <a:ext cx="11850878" cy="45583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2239" y="447580"/>
            <a:ext cx="113665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spc="185">
                <a:solidFill>
                  <a:srgbClr val="366EA3"/>
                </a:solidFill>
                <a:latin typeface="Arial"/>
                <a:cs typeface="Arial"/>
              </a:rPr>
              <a:t>WEFUNDER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9369" y="953639"/>
            <a:ext cx="7913370" cy="836294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4604" marR="5080" indent="-2540">
              <a:lnSpc>
                <a:spcPts val="3010"/>
              </a:lnSpc>
              <a:spcBef>
                <a:spcPts val="500"/>
              </a:spcBef>
            </a:pPr>
            <a:r>
              <a:rPr dirty="0" spc="80">
                <a:solidFill>
                  <a:srgbClr val="162334"/>
                </a:solidFill>
              </a:rPr>
              <a:t>Our</a:t>
            </a:r>
            <a:r>
              <a:rPr dirty="0" spc="180">
                <a:solidFill>
                  <a:srgbClr val="162334"/>
                </a:solidFill>
              </a:rPr>
              <a:t> </a:t>
            </a:r>
            <a:r>
              <a:rPr dirty="0" spc="120">
                <a:solidFill>
                  <a:srgbClr val="162334"/>
                </a:solidFill>
              </a:rPr>
              <a:t>growth</a:t>
            </a:r>
            <a:r>
              <a:rPr dirty="0" spc="235">
                <a:solidFill>
                  <a:srgbClr val="162334"/>
                </a:solidFill>
              </a:rPr>
              <a:t> </a:t>
            </a:r>
            <a:r>
              <a:rPr dirty="0">
                <a:solidFill>
                  <a:srgbClr val="162334"/>
                </a:solidFill>
              </a:rPr>
              <a:t>has</a:t>
            </a:r>
            <a:r>
              <a:rPr dirty="0" spc="135">
                <a:solidFill>
                  <a:srgbClr val="162334"/>
                </a:solidFill>
              </a:rPr>
              <a:t> </a:t>
            </a:r>
            <a:r>
              <a:rPr dirty="0" spc="80">
                <a:solidFill>
                  <a:srgbClr val="162334"/>
                </a:solidFill>
              </a:rPr>
              <a:t>accelerated</a:t>
            </a:r>
            <a:r>
              <a:rPr dirty="0" spc="305">
                <a:solidFill>
                  <a:srgbClr val="162334"/>
                </a:solidFill>
              </a:rPr>
              <a:t> </a:t>
            </a:r>
            <a:r>
              <a:rPr dirty="0" spc="50">
                <a:solidFill>
                  <a:srgbClr val="162334"/>
                </a:solidFill>
              </a:rPr>
              <a:t>in</a:t>
            </a:r>
            <a:r>
              <a:rPr dirty="0" spc="95">
                <a:solidFill>
                  <a:srgbClr val="162334"/>
                </a:solidFill>
              </a:rPr>
              <a:t> </a:t>
            </a:r>
            <a:r>
              <a:rPr dirty="0" spc="60">
                <a:solidFill>
                  <a:srgbClr val="162334"/>
                </a:solidFill>
              </a:rPr>
              <a:t>advance</a:t>
            </a:r>
            <a:r>
              <a:rPr dirty="0" spc="340">
                <a:solidFill>
                  <a:srgbClr val="162334"/>
                </a:solidFill>
              </a:rPr>
              <a:t> </a:t>
            </a:r>
            <a:r>
              <a:rPr dirty="0" spc="75">
                <a:solidFill>
                  <a:srgbClr val="162334"/>
                </a:solidFill>
              </a:rPr>
              <a:t>of </a:t>
            </a:r>
            <a:r>
              <a:rPr dirty="0" spc="80">
                <a:solidFill>
                  <a:srgbClr val="162334"/>
                </a:solidFill>
              </a:rPr>
              <a:t> </a:t>
            </a:r>
            <a:r>
              <a:rPr dirty="0" spc="125">
                <a:solidFill>
                  <a:srgbClr val="162334"/>
                </a:solidFill>
              </a:rPr>
              <a:t>the</a:t>
            </a:r>
            <a:r>
              <a:rPr dirty="0" spc="140">
                <a:solidFill>
                  <a:srgbClr val="162334"/>
                </a:solidFill>
              </a:rPr>
              <a:t> </a:t>
            </a:r>
            <a:r>
              <a:rPr dirty="0" spc="70">
                <a:solidFill>
                  <a:srgbClr val="162334"/>
                </a:solidFill>
              </a:rPr>
              <a:t>reforms</a:t>
            </a:r>
            <a:r>
              <a:rPr dirty="0" spc="180">
                <a:solidFill>
                  <a:srgbClr val="162334"/>
                </a:solidFill>
              </a:rPr>
              <a:t> </a:t>
            </a:r>
            <a:r>
              <a:rPr dirty="0" spc="130">
                <a:solidFill>
                  <a:srgbClr val="162334"/>
                </a:solidFill>
              </a:rPr>
              <a:t>that</a:t>
            </a:r>
            <a:r>
              <a:rPr dirty="0" spc="165">
                <a:solidFill>
                  <a:srgbClr val="162334"/>
                </a:solidFill>
              </a:rPr>
              <a:t> </a:t>
            </a:r>
            <a:r>
              <a:rPr dirty="0" spc="170">
                <a:solidFill>
                  <a:srgbClr val="162334"/>
                </a:solidFill>
              </a:rPr>
              <a:t>go</a:t>
            </a:r>
            <a:r>
              <a:rPr dirty="0" spc="114">
                <a:solidFill>
                  <a:srgbClr val="162334"/>
                </a:solidFill>
              </a:rPr>
              <a:t> </a:t>
            </a:r>
            <a:r>
              <a:rPr dirty="0" spc="55">
                <a:solidFill>
                  <a:srgbClr val="162334"/>
                </a:solidFill>
              </a:rPr>
              <a:t>live</a:t>
            </a:r>
            <a:r>
              <a:rPr dirty="0" spc="175">
                <a:solidFill>
                  <a:srgbClr val="162334"/>
                </a:solidFill>
              </a:rPr>
              <a:t> </a:t>
            </a:r>
            <a:r>
              <a:rPr dirty="0" spc="100">
                <a:solidFill>
                  <a:srgbClr val="162334"/>
                </a:solidFill>
              </a:rPr>
              <a:t>on</a:t>
            </a:r>
            <a:r>
              <a:rPr dirty="0" spc="70">
                <a:solidFill>
                  <a:srgbClr val="162334"/>
                </a:solidFill>
              </a:rPr>
              <a:t> </a:t>
            </a:r>
            <a:r>
              <a:rPr dirty="0" spc="50">
                <a:solidFill>
                  <a:srgbClr val="162334"/>
                </a:solidFill>
              </a:rPr>
              <a:t>March</a:t>
            </a:r>
            <a:r>
              <a:rPr dirty="0" spc="65">
                <a:solidFill>
                  <a:srgbClr val="162334"/>
                </a:solidFill>
              </a:rPr>
              <a:t> </a:t>
            </a:r>
            <a:r>
              <a:rPr dirty="0" spc="40">
                <a:solidFill>
                  <a:srgbClr val="162334"/>
                </a:solidFill>
              </a:rPr>
              <a:t>15th</a:t>
            </a:r>
            <a:r>
              <a:rPr dirty="0" spc="165">
                <a:solidFill>
                  <a:srgbClr val="162334"/>
                </a:solidFill>
              </a:rPr>
              <a:t> </a:t>
            </a:r>
            <a:r>
              <a:rPr dirty="0" spc="135">
                <a:solidFill>
                  <a:srgbClr val="162334"/>
                </a:solidFill>
              </a:rPr>
              <a:t>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79095" y="1601187"/>
            <a:ext cx="60769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55" b="1">
                <a:solidFill>
                  <a:srgbClr val="8987E2"/>
                </a:solidFill>
                <a:latin typeface="Arial"/>
                <a:cs typeface="Arial"/>
              </a:rPr>
              <a:t>$3</a:t>
            </a:r>
            <a:r>
              <a:rPr dirty="0" sz="1200" spc="60" b="1">
                <a:solidFill>
                  <a:srgbClr val="8987E2"/>
                </a:solidFill>
                <a:latin typeface="Arial"/>
                <a:cs typeface="Arial"/>
              </a:rPr>
              <a:t>8</a:t>
            </a:r>
            <a:r>
              <a:rPr dirty="0" sz="1200" spc="-160" b="1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65" b="1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5" b="1">
                <a:solidFill>
                  <a:srgbClr val="8987E2"/>
                </a:solidFill>
                <a:latin typeface="Arial"/>
                <a:cs typeface="Arial"/>
              </a:rPr>
              <a:t>SM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81736" y="3459705"/>
            <a:ext cx="60769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5" b="1">
                <a:solidFill>
                  <a:srgbClr val="8987E2"/>
                </a:solidFill>
                <a:latin typeface="Arial"/>
                <a:cs typeface="Arial"/>
              </a:rPr>
              <a:t>$</a:t>
            </a:r>
            <a:r>
              <a:rPr dirty="0" sz="1200" spc="-220" b="1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8987E2"/>
                </a:solidFill>
                <a:latin typeface="Arial"/>
                <a:cs typeface="Arial"/>
              </a:rPr>
              <a:t>2</a:t>
            </a:r>
            <a:r>
              <a:rPr dirty="0" sz="1200" spc="5" b="1">
                <a:solidFill>
                  <a:srgbClr val="8987E2"/>
                </a:solidFill>
                <a:latin typeface="Arial"/>
                <a:cs typeface="Arial"/>
              </a:rPr>
              <a:t>3</a:t>
            </a:r>
            <a:r>
              <a:rPr dirty="0" sz="1200" spc="-120" b="1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65" b="1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5" b="1">
                <a:solidFill>
                  <a:srgbClr val="8987E2"/>
                </a:solidFill>
                <a:latin typeface="Arial"/>
                <a:cs typeface="Arial"/>
              </a:rPr>
              <a:t>SM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3066" y="4408085"/>
            <a:ext cx="58547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8987E2"/>
                </a:solidFill>
                <a:latin typeface="Arial"/>
                <a:cs typeface="Arial"/>
              </a:rPr>
              <a:t>$1</a:t>
            </a:r>
            <a:r>
              <a:rPr dirty="0" sz="1200" spc="5" b="1">
                <a:solidFill>
                  <a:srgbClr val="8987E2"/>
                </a:solidFill>
                <a:latin typeface="Arial"/>
                <a:cs typeface="Arial"/>
              </a:rPr>
              <a:t>4</a:t>
            </a:r>
            <a:r>
              <a:rPr dirty="0" sz="1200" spc="-180" b="1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50" b="1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-55" b="1">
                <a:solidFill>
                  <a:srgbClr val="8987E2"/>
                </a:solidFill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3273" y="4828737"/>
            <a:ext cx="54737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40">
                <a:solidFill>
                  <a:srgbClr val="6B89DB"/>
                </a:solidFill>
                <a:latin typeface="Arial"/>
                <a:cs typeface="Arial"/>
              </a:rPr>
              <a:t>$1</a:t>
            </a:r>
            <a:r>
              <a:rPr dirty="0" sz="1200" spc="-25">
                <a:solidFill>
                  <a:srgbClr val="6B89DB"/>
                </a:solidFill>
                <a:latin typeface="Arial"/>
                <a:cs typeface="Arial"/>
              </a:rPr>
              <a:t>1</a:t>
            </a:r>
            <a:r>
              <a:rPr dirty="0" sz="1200" spc="-20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-185">
                <a:solidFill>
                  <a:srgbClr val="908EC8"/>
                </a:solidFill>
                <a:latin typeface="Arial"/>
                <a:cs typeface="Arial"/>
              </a:rPr>
              <a:t> </a:t>
            </a:r>
            <a:r>
              <a:rPr dirty="0" sz="1200" spc="-110">
                <a:solidFill>
                  <a:srgbClr val="6B89DB"/>
                </a:solidFill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8953" y="4767551"/>
            <a:ext cx="56451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75">
                <a:solidFill>
                  <a:srgbClr val="8987E2"/>
                </a:solidFill>
                <a:latin typeface="Arial"/>
                <a:cs typeface="Arial"/>
              </a:rPr>
              <a:t>$</a:t>
            </a:r>
            <a:r>
              <a:rPr dirty="0" sz="1200" spc="-17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8987E2"/>
                </a:solidFill>
                <a:latin typeface="Arial"/>
                <a:cs typeface="Arial"/>
              </a:rPr>
              <a:t>1</a:t>
            </a:r>
            <a:r>
              <a:rPr dirty="0" sz="1200" spc="-135">
                <a:solidFill>
                  <a:srgbClr val="8987E2"/>
                </a:solidFill>
                <a:latin typeface="Arial"/>
                <a:cs typeface="Arial"/>
              </a:rPr>
              <a:t>1</a:t>
            </a:r>
            <a:r>
              <a:rPr dirty="0" sz="1200" spc="70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-45">
                <a:solidFill>
                  <a:srgbClr val="8987E2"/>
                </a:solidFill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19009" y="4889923"/>
            <a:ext cx="61023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5">
                <a:solidFill>
                  <a:srgbClr val="8987E2"/>
                </a:solidFill>
                <a:latin typeface="Arial"/>
                <a:cs typeface="Arial"/>
              </a:rPr>
              <a:t>$1</a:t>
            </a:r>
            <a:r>
              <a:rPr dirty="0" sz="1200" spc="-30">
                <a:solidFill>
                  <a:srgbClr val="8987E2"/>
                </a:solidFill>
                <a:latin typeface="Arial"/>
                <a:cs typeface="Arial"/>
              </a:rPr>
              <a:t>0</a:t>
            </a:r>
            <a:r>
              <a:rPr dirty="0" sz="1200" spc="1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-190">
                <a:solidFill>
                  <a:srgbClr val="908EC8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8987E2"/>
                </a:solidFill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1587" y="5188203"/>
            <a:ext cx="47815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solidFill>
                  <a:srgbClr val="4887DA"/>
                </a:solidFill>
                <a:latin typeface="Arial"/>
                <a:cs typeface="Arial"/>
              </a:rPr>
              <a:t>$</a:t>
            </a:r>
            <a:r>
              <a:rPr dirty="0" sz="1200" spc="-80">
                <a:solidFill>
                  <a:srgbClr val="4887DA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4887DA"/>
                </a:solidFill>
                <a:latin typeface="Arial"/>
                <a:cs typeface="Arial"/>
              </a:rPr>
              <a:t>8</a:t>
            </a:r>
            <a:r>
              <a:rPr dirty="0" sz="1200" spc="-195">
                <a:solidFill>
                  <a:srgbClr val="4887DA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6B89DB"/>
                </a:solidFill>
                <a:latin typeface="Arial"/>
                <a:cs typeface="Arial"/>
              </a:rPr>
              <a:t>.</a:t>
            </a:r>
            <a:r>
              <a:rPr dirty="0" sz="1200" spc="-15">
                <a:solidFill>
                  <a:srgbClr val="4887DA"/>
                </a:solidFill>
                <a:latin typeface="Arial"/>
                <a:cs typeface="Arial"/>
              </a:rPr>
              <a:t>l</a:t>
            </a:r>
            <a:r>
              <a:rPr dirty="0" sz="1200" spc="-5">
                <a:solidFill>
                  <a:srgbClr val="4887DA"/>
                </a:solidFill>
                <a:latin typeface="Arial"/>
                <a:cs typeface="Arial"/>
              </a:rPr>
              <a:t> </a:t>
            </a:r>
            <a:r>
              <a:rPr dirty="0" sz="1200" spc="-40">
                <a:solidFill>
                  <a:srgbClr val="4887DA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6289" y="5134666"/>
            <a:ext cx="52641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solidFill>
                  <a:srgbClr val="6B89DB"/>
                </a:solidFill>
                <a:latin typeface="Arial"/>
                <a:cs typeface="Arial"/>
              </a:rPr>
              <a:t>$</a:t>
            </a:r>
            <a:r>
              <a:rPr dirty="0" sz="1200" spc="-140">
                <a:solidFill>
                  <a:srgbClr val="6B89DB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8987E2"/>
                </a:solidFill>
                <a:latin typeface="Arial"/>
                <a:cs typeface="Arial"/>
              </a:rPr>
              <a:t>8</a:t>
            </a:r>
            <a:r>
              <a:rPr dirty="0" sz="1200" spc="-19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A1A5CD"/>
                </a:solidFill>
                <a:latin typeface="Arial"/>
                <a:cs typeface="Arial"/>
              </a:rPr>
              <a:t>.</a:t>
            </a:r>
            <a:r>
              <a:rPr dirty="0" sz="1200" spc="-190">
                <a:solidFill>
                  <a:srgbClr val="A1A5CD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6B89DB"/>
                </a:solidFill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79064" y="5134666"/>
            <a:ext cx="52387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solidFill>
                  <a:srgbClr val="8987E2"/>
                </a:solidFill>
                <a:latin typeface="Arial"/>
                <a:cs typeface="Arial"/>
              </a:rPr>
              <a:t>$</a:t>
            </a:r>
            <a:r>
              <a:rPr dirty="0" sz="1200" spc="-14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8987E2"/>
                </a:solidFill>
                <a:latin typeface="Arial"/>
                <a:cs typeface="Arial"/>
              </a:rPr>
              <a:t>9</a:t>
            </a:r>
            <a:r>
              <a:rPr dirty="0" sz="1200" spc="-13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908EC8"/>
                </a:solidFill>
                <a:latin typeface="Arial"/>
                <a:cs typeface="Arial"/>
              </a:rPr>
              <a:t>.</a:t>
            </a:r>
            <a:r>
              <a:rPr dirty="0" sz="1200" spc="-175">
                <a:solidFill>
                  <a:srgbClr val="908EC8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8987E2"/>
                </a:solidFill>
                <a:latin typeface="Arial"/>
                <a:cs typeface="Arial"/>
              </a:rPr>
              <a:t>3</a:t>
            </a:r>
            <a:r>
              <a:rPr dirty="0" sz="1200" spc="-175">
                <a:solidFill>
                  <a:srgbClr val="8987E2"/>
                </a:solidFill>
                <a:latin typeface="Arial"/>
                <a:cs typeface="Arial"/>
              </a:rPr>
              <a:t> </a:t>
            </a:r>
            <a:r>
              <a:rPr dirty="0" sz="1200" spc="-40">
                <a:solidFill>
                  <a:srgbClr val="8987E2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2430" y="5379409"/>
            <a:ext cx="52387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solidFill>
                  <a:srgbClr val="6B89DB"/>
                </a:solidFill>
                <a:latin typeface="Arial"/>
                <a:cs typeface="Arial"/>
              </a:rPr>
              <a:t>$</a:t>
            </a:r>
            <a:r>
              <a:rPr dirty="0" sz="1200" spc="-140">
                <a:solidFill>
                  <a:srgbClr val="6B89DB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6B89DB"/>
                </a:solidFill>
                <a:latin typeface="Arial"/>
                <a:cs typeface="Arial"/>
              </a:rPr>
              <a:t>6</a:t>
            </a:r>
            <a:r>
              <a:rPr dirty="0" sz="1200" spc="-140">
                <a:solidFill>
                  <a:srgbClr val="6B89DB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6B89DB"/>
                </a:solidFill>
                <a:latin typeface="Arial"/>
                <a:cs typeface="Arial"/>
              </a:rPr>
              <a:t>.</a:t>
            </a:r>
            <a:r>
              <a:rPr dirty="0" sz="1200" spc="-30">
                <a:solidFill>
                  <a:srgbClr val="6B89DB"/>
                </a:solidFill>
                <a:latin typeface="Arial"/>
                <a:cs typeface="Arial"/>
              </a:rPr>
              <a:t>7</a:t>
            </a:r>
            <a:r>
              <a:rPr dirty="0" sz="1200" spc="-15">
                <a:solidFill>
                  <a:srgbClr val="6B89DB"/>
                </a:solidFill>
                <a:latin typeface="Arial"/>
                <a:cs typeface="Arial"/>
              </a:rPr>
              <a:t> </a:t>
            </a:r>
            <a:r>
              <a:rPr dirty="0" sz="1200" spc="-40">
                <a:solidFill>
                  <a:srgbClr val="4887DA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5906" y="5532373"/>
            <a:ext cx="1577340" cy="607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200" spc="-30">
                <a:solidFill>
                  <a:srgbClr val="2D8ADF"/>
                </a:solidFill>
                <a:latin typeface="Arial"/>
                <a:cs typeface="Arial"/>
              </a:rPr>
              <a:t>$</a:t>
            </a:r>
            <a:r>
              <a:rPr dirty="0" sz="1200" spc="-145">
                <a:solidFill>
                  <a:srgbClr val="2D8ADF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4887DA"/>
                </a:solidFill>
                <a:latin typeface="Arial"/>
                <a:cs typeface="Arial"/>
              </a:rPr>
              <a:t>5</a:t>
            </a:r>
            <a:r>
              <a:rPr dirty="0" sz="1200" spc="-135">
                <a:solidFill>
                  <a:srgbClr val="4887DA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578EBF"/>
                </a:solidFill>
                <a:latin typeface="Arial"/>
                <a:cs typeface="Arial"/>
              </a:rPr>
              <a:t>.</a:t>
            </a:r>
            <a:r>
              <a:rPr dirty="0" sz="1200" spc="-15">
                <a:solidFill>
                  <a:srgbClr val="2D8ADF"/>
                </a:solidFill>
                <a:latin typeface="Arial"/>
                <a:cs typeface="Arial"/>
              </a:rPr>
              <a:t>l</a:t>
            </a:r>
            <a:r>
              <a:rPr dirty="0" sz="1200" spc="-5">
                <a:solidFill>
                  <a:srgbClr val="2D8ADF"/>
                </a:solidFill>
                <a:latin typeface="Arial"/>
                <a:cs typeface="Arial"/>
              </a:rPr>
              <a:t> </a:t>
            </a:r>
            <a:r>
              <a:rPr dirty="0" sz="1200" spc="-40">
                <a:solidFill>
                  <a:srgbClr val="2D8ADF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35">
                <a:solidFill>
                  <a:srgbClr val="2D8ADF"/>
                </a:solidFill>
                <a:latin typeface="Arial"/>
                <a:cs typeface="Arial"/>
              </a:rPr>
              <a:t>$</a:t>
            </a:r>
            <a:r>
              <a:rPr dirty="0" sz="1200">
                <a:solidFill>
                  <a:srgbClr val="2D8ADF"/>
                </a:solidFill>
                <a:latin typeface="Arial"/>
                <a:cs typeface="Arial"/>
              </a:rPr>
              <a:t>1</a:t>
            </a:r>
            <a:r>
              <a:rPr dirty="0" sz="1200" spc="-15">
                <a:solidFill>
                  <a:srgbClr val="578EBF"/>
                </a:solidFill>
                <a:latin typeface="Arial"/>
                <a:cs typeface="Arial"/>
              </a:rPr>
              <a:t>.</a:t>
            </a:r>
            <a:r>
              <a:rPr dirty="0" sz="1200" spc="-180">
                <a:solidFill>
                  <a:srgbClr val="578EBF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2D8ADF"/>
                </a:solidFill>
                <a:latin typeface="Arial"/>
                <a:cs typeface="Arial"/>
              </a:rPr>
              <a:t>SM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354161" y="7063816"/>
          <a:ext cx="12058650" cy="40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095"/>
                <a:gridCol w="1049655"/>
                <a:gridCol w="1049655"/>
                <a:gridCol w="1050924"/>
                <a:gridCol w="1042035"/>
                <a:gridCol w="1054100"/>
                <a:gridCol w="1045210"/>
                <a:gridCol w="1039495"/>
                <a:gridCol w="1071245"/>
                <a:gridCol w="1036320"/>
                <a:gridCol w="1055370"/>
                <a:gridCol w="795020"/>
              </a:tblGrid>
              <a:tr h="19621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spc="10" b="1">
                          <a:solidFill>
                            <a:srgbClr val="69707B"/>
                          </a:solidFill>
                          <a:latin typeface="Times New Roman"/>
                          <a:cs typeface="Times New Roman"/>
                        </a:rPr>
                        <a:t>Ql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ctr" marR="52069">
                        <a:lnSpc>
                          <a:spcPts val="1450"/>
                        </a:lnSpc>
                      </a:pPr>
                      <a:r>
                        <a:rPr dirty="0" sz="1400" spc="170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1120">
                        <a:lnSpc>
                          <a:spcPts val="1320"/>
                        </a:lnSpc>
                        <a:spcBef>
                          <a:spcPts val="130"/>
                        </a:spcBef>
                      </a:pPr>
                      <a:r>
                        <a:rPr dirty="0" sz="1100" spc="150">
                          <a:solidFill>
                            <a:srgbClr val="AFB5BD"/>
                          </a:solidFill>
                          <a:latin typeface="Arial"/>
                          <a:cs typeface="Arial"/>
                        </a:rPr>
                        <a:t>Q3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algn="ctr" marR="71120">
                        <a:lnSpc>
                          <a:spcPts val="1430"/>
                        </a:lnSpc>
                      </a:pPr>
                      <a:r>
                        <a:rPr dirty="0" sz="1300" spc="160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57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50" spc="150">
                          <a:solidFill>
                            <a:srgbClr val="69707B"/>
                          </a:solidFill>
                          <a:latin typeface="Times New Roman"/>
                          <a:cs typeface="Times New Roman"/>
                        </a:rPr>
                        <a:t>Ql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ctr" marR="27940">
                        <a:lnSpc>
                          <a:spcPts val="1450"/>
                        </a:lnSpc>
                      </a:pPr>
                      <a:r>
                        <a:rPr dirty="0" sz="1400" spc="240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4775">
                        <a:lnSpc>
                          <a:spcPts val="1320"/>
                        </a:lnSpc>
                        <a:spcBef>
                          <a:spcPts val="130"/>
                        </a:spcBef>
                      </a:pPr>
                      <a:r>
                        <a:rPr dirty="0" sz="1100" spc="-5">
                          <a:solidFill>
                            <a:srgbClr val="AFB5BD"/>
                          </a:solidFill>
                          <a:latin typeface="Arial"/>
                          <a:cs typeface="Arial"/>
                        </a:rPr>
                        <a:t>Q3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algn="ctr" marR="27940">
                        <a:lnSpc>
                          <a:spcPts val="1430"/>
                        </a:lnSpc>
                      </a:pPr>
                      <a:r>
                        <a:rPr dirty="0" sz="1300" spc="24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2318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50" spc="-5">
                          <a:solidFill>
                            <a:srgbClr val="69707B"/>
                          </a:solidFill>
                          <a:latin typeface="Times New Roman"/>
                          <a:cs typeface="Times New Roman"/>
                        </a:rPr>
                        <a:t>Ql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ctr" marR="57150">
                        <a:lnSpc>
                          <a:spcPts val="1450"/>
                        </a:lnSpc>
                      </a:pPr>
                      <a:r>
                        <a:rPr dirty="0" sz="1400" spc="10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5400">
                        <a:lnSpc>
                          <a:spcPts val="1320"/>
                        </a:lnSpc>
                        <a:spcBef>
                          <a:spcPts val="130"/>
                        </a:spcBef>
                      </a:pPr>
                      <a:r>
                        <a:rPr dirty="0" sz="1100" spc="320">
                          <a:solidFill>
                            <a:srgbClr val="AFB5BD"/>
                          </a:solidFill>
                          <a:latin typeface="Arial"/>
                          <a:cs typeface="Arial"/>
                        </a:rPr>
                        <a:t>Q3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ts val="1430"/>
                        </a:lnSpc>
                      </a:pPr>
                      <a:r>
                        <a:rPr dirty="0" sz="1300" spc="9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Q4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  <a:tr h="203835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200" spc="135" b="1">
                          <a:solidFill>
                            <a:srgbClr val="69707B"/>
                          </a:solidFill>
                          <a:latin typeface="Arial"/>
                          <a:cs typeface="Arial"/>
                        </a:rPr>
                        <a:t>2018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dirty="0" sz="1200" spc="135" b="1">
                          <a:solidFill>
                            <a:srgbClr val="AFB5BD"/>
                          </a:solidFill>
                          <a:latin typeface="Arial"/>
                          <a:cs typeface="Arial"/>
                        </a:rPr>
                        <a:t>2018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ts val="1425"/>
                        </a:lnSpc>
                      </a:pPr>
                      <a:r>
                        <a:rPr dirty="0" sz="1200" spc="135" b="1">
                          <a:solidFill>
                            <a:srgbClr val="AFB5BD"/>
                          </a:solidFill>
                          <a:latin typeface="Arial"/>
                          <a:cs typeface="Arial"/>
                        </a:rPr>
                        <a:t>2018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</a:pPr>
                      <a:r>
                        <a:rPr dirty="0" sz="1250" spc="185">
                          <a:solidFill>
                            <a:srgbClr val="AFB5BD"/>
                          </a:solidFill>
                          <a:latin typeface="Times New Roman"/>
                          <a:cs typeface="Times New Roman"/>
                        </a:rPr>
                        <a:t>2018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ts val="1435"/>
                        </a:lnSpc>
                      </a:pPr>
                      <a:r>
                        <a:rPr dirty="0" sz="1250" spc="180">
                          <a:solidFill>
                            <a:srgbClr val="69707B"/>
                          </a:solidFill>
                          <a:latin typeface="Times New Roman"/>
                          <a:cs typeface="Times New Roman"/>
                        </a:rPr>
                        <a:t>2019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</a:pPr>
                      <a:r>
                        <a:rPr dirty="0" sz="1400" spc="-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2019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435"/>
                        </a:lnSpc>
                      </a:pPr>
                      <a:r>
                        <a:rPr dirty="0" sz="1250" spc="200">
                          <a:solidFill>
                            <a:srgbClr val="AFB5BD"/>
                          </a:solidFill>
                          <a:latin typeface="Times New Roman"/>
                          <a:cs typeface="Times New Roman"/>
                        </a:rPr>
                        <a:t>2019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465"/>
                        </a:lnSpc>
                      </a:pPr>
                      <a:r>
                        <a:rPr dirty="0" sz="1400" spc="-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2019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ts val="1465"/>
                        </a:lnSpc>
                      </a:pPr>
                      <a:r>
                        <a:rPr dirty="0" sz="1400" spc="105">
                          <a:solidFill>
                            <a:srgbClr val="69707B"/>
                          </a:solidFill>
                          <a:latin typeface="Courier New"/>
                          <a:cs typeface="Courier New"/>
                        </a:rPr>
                        <a:t>2020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dirty="0" sz="1250" spc="275">
                          <a:solidFill>
                            <a:srgbClr val="AFB5BD"/>
                          </a:solidFill>
                          <a:latin typeface="Times New Roman"/>
                          <a:cs typeface="Times New Roman"/>
                        </a:rPr>
                        <a:t>2020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1465"/>
                        </a:lnSpc>
                      </a:pPr>
                      <a:r>
                        <a:rPr dirty="0" sz="1400" spc="10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2020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1465"/>
                        </a:lnSpc>
                      </a:pPr>
                      <a:r>
                        <a:rPr dirty="0" sz="1400" spc="105">
                          <a:solidFill>
                            <a:srgbClr val="AFB5BD"/>
                          </a:solidFill>
                          <a:latin typeface="Courier New"/>
                          <a:cs typeface="Courier New"/>
                        </a:rPr>
                        <a:t>2020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052437" y="7839587"/>
            <a:ext cx="245491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95">
                <a:solidFill>
                  <a:srgbClr val="69707B"/>
                </a:solidFill>
                <a:latin typeface="Arial"/>
                <a:cs typeface="Arial"/>
              </a:rPr>
              <a:t>INVESTMENTS</a:t>
            </a:r>
            <a:r>
              <a:rPr dirty="0" sz="1100" spc="170">
                <a:solidFill>
                  <a:srgbClr val="69707B"/>
                </a:solidFill>
                <a:latin typeface="Arial"/>
                <a:cs typeface="Arial"/>
              </a:rPr>
              <a:t> </a:t>
            </a:r>
            <a:r>
              <a:rPr dirty="0" sz="1100" spc="114">
                <a:solidFill>
                  <a:srgbClr val="69707B"/>
                </a:solidFill>
                <a:latin typeface="Arial"/>
                <a:cs typeface="Arial"/>
              </a:rPr>
              <a:t>ON</a:t>
            </a:r>
            <a:r>
              <a:rPr dirty="0" sz="1100" spc="225">
                <a:solidFill>
                  <a:srgbClr val="69707B"/>
                </a:solidFill>
                <a:latin typeface="Arial"/>
                <a:cs typeface="Arial"/>
              </a:rPr>
              <a:t> </a:t>
            </a:r>
            <a:r>
              <a:rPr dirty="0" sz="1100" spc="105">
                <a:solidFill>
                  <a:srgbClr val="69707B"/>
                </a:solidFill>
                <a:latin typeface="Arial"/>
                <a:cs typeface="Arial"/>
              </a:rPr>
              <a:t>WEFUNDER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NIcholas Tommarello</dc:creator>
  <dc:title>Wefunder1.png</dc:title>
  <dcterms:created xsi:type="dcterms:W3CDTF">2021-06-28T20:35:02Z</dcterms:created>
  <dcterms:modified xsi:type="dcterms:W3CDTF">2021-06-28T20:35:02Z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2021-02-06T00:00:00Z</vt:filetime>
  </property>
  <property fmtid="{D5CDD505-2E9C-101B-9397-08002B2CF9AE}" pid="3" name="Creator">
    <vt:lpwstr>Preview</vt:lpwstr>
  </property>
  <property fmtid="{D5CDD505-2E9C-101B-9397-08002B2CF9AE}" pid="4" name="LastSaved">
    <vt:filetime>2021-06-28T00:00:00Z</vt:filetime>
  </property>
</Properties>
</file>